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4"/>
  </p:sldMasterIdLst>
  <p:notesMasterIdLst>
    <p:notesMasterId r:id="rId54"/>
  </p:notesMasterIdLst>
  <p:handoutMasterIdLst>
    <p:handoutMasterId r:id="rId55"/>
  </p:handoutMasterIdLst>
  <p:sldIdLst>
    <p:sldId id="285" r:id="rId5"/>
    <p:sldId id="296" r:id="rId6"/>
    <p:sldId id="297" r:id="rId7"/>
    <p:sldId id="290" r:id="rId8"/>
    <p:sldId id="291" r:id="rId9"/>
    <p:sldId id="292" r:id="rId10"/>
    <p:sldId id="307" r:id="rId11"/>
    <p:sldId id="305" r:id="rId12"/>
    <p:sldId id="308" r:id="rId13"/>
    <p:sldId id="294" r:id="rId14"/>
    <p:sldId id="295" r:id="rId15"/>
    <p:sldId id="298" r:id="rId16"/>
    <p:sldId id="299" r:id="rId17"/>
    <p:sldId id="301" r:id="rId18"/>
    <p:sldId id="302" r:id="rId19"/>
    <p:sldId id="300" r:id="rId20"/>
    <p:sldId id="309" r:id="rId21"/>
    <p:sldId id="310" r:id="rId22"/>
    <p:sldId id="33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32" r:id="rId38"/>
    <p:sldId id="333" r:id="rId39"/>
    <p:sldId id="326" r:id="rId40"/>
    <p:sldId id="327" r:id="rId41"/>
    <p:sldId id="328" r:id="rId42"/>
    <p:sldId id="334" r:id="rId43"/>
    <p:sldId id="329" r:id="rId44"/>
    <p:sldId id="330" r:id="rId45"/>
    <p:sldId id="335" r:id="rId46"/>
    <p:sldId id="339" r:id="rId47"/>
    <p:sldId id="336" r:id="rId48"/>
    <p:sldId id="343" r:id="rId49"/>
    <p:sldId id="337" r:id="rId50"/>
    <p:sldId id="340" r:id="rId51"/>
    <p:sldId id="341" r:id="rId52"/>
    <p:sldId id="342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3B49DA-D130-4E33-8B83-791F266DEFF7}" v="1" dt="2025-08-26T06:22:16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8" y="1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4F9B2-0EC7-4021-9156-270AEC6C00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C20FA39-D637-43F6-9C31-EC987D97397D}">
      <dgm:prSet/>
      <dgm:spPr/>
      <dgm:t>
        <a:bodyPr/>
        <a:lstStyle/>
        <a:p>
          <a:r>
            <a:rPr lang="ko-KR" b="1" i="0"/>
            <a:t>서론</a:t>
          </a:r>
          <a:r>
            <a:rPr lang="en-US" b="1" i="0"/>
            <a:t>: </a:t>
          </a:r>
          <a:r>
            <a:rPr lang="ko-KR" b="1" i="0"/>
            <a:t>생각하는 붓 </a:t>
          </a:r>
          <a:r>
            <a:rPr lang="en-US" b="1" i="0"/>
            <a:t>- </a:t>
          </a:r>
          <a:r>
            <a:rPr lang="ko-KR" b="1" i="0"/>
            <a:t>알고리즘 르네상스 시대의 예술</a:t>
          </a:r>
          <a:endParaRPr lang="en-US"/>
        </a:p>
      </dgm:t>
    </dgm:pt>
    <dgm:pt modelId="{31D3098C-B13E-4814-8F34-852409CB5FAB}" type="parTrans" cxnId="{FF6506F9-CA37-45E5-B9CF-346D787B36F6}">
      <dgm:prSet/>
      <dgm:spPr/>
      <dgm:t>
        <a:bodyPr/>
        <a:lstStyle/>
        <a:p>
          <a:endParaRPr lang="en-US"/>
        </a:p>
      </dgm:t>
    </dgm:pt>
    <dgm:pt modelId="{8E63F582-6A4A-4F4B-8C7E-6FC7BC9971F5}" type="sibTrans" cxnId="{FF6506F9-CA37-45E5-B9CF-346D787B36F6}">
      <dgm:prSet/>
      <dgm:spPr/>
      <dgm:t>
        <a:bodyPr/>
        <a:lstStyle/>
        <a:p>
          <a:endParaRPr lang="en-US"/>
        </a:p>
      </dgm:t>
    </dgm:pt>
    <dgm:pt modelId="{BA7CA723-CE14-45D6-A153-75014151FD93}">
      <dgm:prSet/>
      <dgm:spPr/>
      <dgm:t>
        <a:bodyPr/>
        <a:lstStyle/>
        <a:p>
          <a:r>
            <a:rPr lang="ko-KR" b="1" i="0"/>
            <a:t>제</a:t>
          </a:r>
          <a:r>
            <a:rPr lang="en-US" b="1" i="0"/>
            <a:t>1</a:t>
          </a:r>
          <a:r>
            <a:rPr lang="ko-KR" b="1" i="0"/>
            <a:t>부 인공 뮤즈의 해부</a:t>
          </a:r>
          <a:r>
            <a:rPr lang="en-US" b="1" i="0"/>
            <a:t>: </a:t>
          </a:r>
          <a:r>
            <a:rPr lang="ko-KR" b="1" i="0"/>
            <a:t>예술가를 위한 </a:t>
          </a:r>
          <a:r>
            <a:rPr lang="en-US" b="1" i="0"/>
            <a:t>AI </a:t>
          </a:r>
          <a:r>
            <a:rPr lang="ko-KR" b="1" i="0"/>
            <a:t>입문</a:t>
          </a:r>
          <a:endParaRPr lang="en-US"/>
        </a:p>
      </dgm:t>
    </dgm:pt>
    <dgm:pt modelId="{005EDFF3-C379-4C1B-8082-3C016F505F4E}" type="parTrans" cxnId="{1A87893F-2712-4981-A7A4-6E426A0862DA}">
      <dgm:prSet/>
      <dgm:spPr/>
      <dgm:t>
        <a:bodyPr/>
        <a:lstStyle/>
        <a:p>
          <a:endParaRPr lang="en-US"/>
        </a:p>
      </dgm:t>
    </dgm:pt>
    <dgm:pt modelId="{C0019A78-3737-489F-90FC-12B91393F5C9}" type="sibTrans" cxnId="{1A87893F-2712-4981-A7A4-6E426A0862DA}">
      <dgm:prSet/>
      <dgm:spPr/>
      <dgm:t>
        <a:bodyPr/>
        <a:lstStyle/>
        <a:p>
          <a:endParaRPr lang="en-US"/>
        </a:p>
      </dgm:t>
    </dgm:pt>
    <dgm:pt modelId="{388D44D8-D1FA-4161-8752-81008324D6C9}">
      <dgm:prSet/>
      <dgm:spPr/>
      <dgm:t>
        <a:bodyPr/>
        <a:lstStyle/>
        <a:p>
          <a:r>
            <a:rPr lang="en-US" b="1" i="0"/>
            <a:t>1.1 </a:t>
          </a:r>
          <a:r>
            <a:rPr lang="ko-KR" b="1" i="0"/>
            <a:t>알고리즘적 꿈의 역사</a:t>
          </a:r>
          <a:r>
            <a:rPr lang="en-US" b="1" i="0"/>
            <a:t>: </a:t>
          </a:r>
          <a:r>
            <a:rPr lang="ko-KR" b="1" i="0"/>
            <a:t>논리에서 학습으로</a:t>
          </a:r>
          <a:endParaRPr lang="en-US"/>
        </a:p>
      </dgm:t>
    </dgm:pt>
    <dgm:pt modelId="{96339E16-F851-40DB-AE08-178C5527F490}" type="parTrans" cxnId="{2FDB6D37-FAEA-474D-B36D-25E72304C9E6}">
      <dgm:prSet/>
      <dgm:spPr/>
      <dgm:t>
        <a:bodyPr/>
        <a:lstStyle/>
        <a:p>
          <a:endParaRPr lang="en-US"/>
        </a:p>
      </dgm:t>
    </dgm:pt>
    <dgm:pt modelId="{D238CF7F-8402-4623-83E1-CEBFD4617FE4}" type="sibTrans" cxnId="{2FDB6D37-FAEA-474D-B36D-25E72304C9E6}">
      <dgm:prSet/>
      <dgm:spPr/>
      <dgm:t>
        <a:bodyPr/>
        <a:lstStyle/>
        <a:p>
          <a:endParaRPr lang="en-US"/>
        </a:p>
      </dgm:t>
    </dgm:pt>
    <dgm:pt modelId="{FAEA1841-BDFD-4E94-9B08-E9F8D1F354B5}">
      <dgm:prSet/>
      <dgm:spPr/>
      <dgm:t>
        <a:bodyPr/>
        <a:lstStyle/>
        <a:p>
          <a:r>
            <a:rPr lang="en-US" b="1" i="0"/>
            <a:t>1.2 </a:t>
          </a:r>
          <a:r>
            <a:rPr lang="ko-KR" b="1" i="0"/>
            <a:t>창조의 엔진</a:t>
          </a:r>
          <a:r>
            <a:rPr lang="en-US" b="1" i="0"/>
            <a:t>: </a:t>
          </a:r>
          <a:r>
            <a:rPr lang="ko-KR" b="1" i="0"/>
            <a:t>생성 모델 가이드</a:t>
          </a:r>
          <a:endParaRPr lang="en-US"/>
        </a:p>
      </dgm:t>
    </dgm:pt>
    <dgm:pt modelId="{3C4AC938-8826-47F0-A549-BEE0232ECA10}" type="parTrans" cxnId="{064C809E-0039-4118-88CC-9F527E5BA660}">
      <dgm:prSet/>
      <dgm:spPr/>
      <dgm:t>
        <a:bodyPr/>
        <a:lstStyle/>
        <a:p>
          <a:endParaRPr lang="en-US"/>
        </a:p>
      </dgm:t>
    </dgm:pt>
    <dgm:pt modelId="{A0C59E06-430A-4657-8941-49C75FD33BCC}" type="sibTrans" cxnId="{064C809E-0039-4118-88CC-9F527E5BA660}">
      <dgm:prSet/>
      <dgm:spPr/>
      <dgm:t>
        <a:bodyPr/>
        <a:lstStyle/>
        <a:p>
          <a:endParaRPr lang="en-US"/>
        </a:p>
      </dgm:t>
    </dgm:pt>
    <dgm:pt modelId="{C2B1598A-3A4A-4E3B-8E55-3F2128837605}">
      <dgm:prSet/>
      <dgm:spPr/>
      <dgm:t>
        <a:bodyPr/>
        <a:lstStyle/>
        <a:p>
          <a:r>
            <a:rPr lang="ko-KR" b="1" i="0"/>
            <a:t>제</a:t>
          </a:r>
          <a:r>
            <a:rPr lang="en-US" b="1" i="0"/>
            <a:t>2</a:t>
          </a:r>
          <a:r>
            <a:rPr lang="ko-KR" b="1" i="0"/>
            <a:t>부 글로벌 </a:t>
          </a:r>
          <a:r>
            <a:rPr lang="en-US" b="1" i="0"/>
            <a:t>AI </a:t>
          </a:r>
          <a:r>
            <a:rPr lang="ko-KR" b="1" i="0"/>
            <a:t>아트</a:t>
          </a:r>
          <a:r>
            <a:rPr lang="en-US" b="1" i="0"/>
            <a:t>-</a:t>
          </a:r>
          <a:r>
            <a:rPr lang="ko-KR" b="1" i="0"/>
            <a:t>스케이프</a:t>
          </a:r>
          <a:r>
            <a:rPr lang="en-US" b="1" i="0"/>
            <a:t>: </a:t>
          </a:r>
          <a:r>
            <a:rPr lang="ko-KR" b="1" i="0"/>
            <a:t>동시대 실천의 지형도</a:t>
          </a:r>
          <a:endParaRPr lang="en-US"/>
        </a:p>
      </dgm:t>
    </dgm:pt>
    <dgm:pt modelId="{0D466D17-AF6C-4E6E-955C-0E9A532D236C}" type="parTrans" cxnId="{2A0C6B68-D465-420A-9C73-F0FF17C66E45}">
      <dgm:prSet/>
      <dgm:spPr/>
      <dgm:t>
        <a:bodyPr/>
        <a:lstStyle/>
        <a:p>
          <a:endParaRPr lang="en-US"/>
        </a:p>
      </dgm:t>
    </dgm:pt>
    <dgm:pt modelId="{0A539E3C-7C49-4597-9830-8CB7E3AFB06C}" type="sibTrans" cxnId="{2A0C6B68-D465-420A-9C73-F0FF17C66E45}">
      <dgm:prSet/>
      <dgm:spPr/>
      <dgm:t>
        <a:bodyPr/>
        <a:lstStyle/>
        <a:p>
          <a:endParaRPr lang="en-US"/>
        </a:p>
      </dgm:t>
    </dgm:pt>
    <dgm:pt modelId="{A4BAA594-C499-4A1E-B461-3670F21C33AF}">
      <dgm:prSet/>
      <dgm:spPr/>
      <dgm:t>
        <a:bodyPr/>
        <a:lstStyle/>
        <a:p>
          <a:r>
            <a:rPr lang="en-US" b="1" i="0"/>
            <a:t>2.1 </a:t>
          </a:r>
          <a:r>
            <a:rPr lang="ko-KR" b="1" i="0"/>
            <a:t>세계적 선구자들과 그들의 철학</a:t>
          </a:r>
          <a:endParaRPr lang="en-US"/>
        </a:p>
      </dgm:t>
    </dgm:pt>
    <dgm:pt modelId="{B74BB707-0631-4B71-BD24-ADD2E3B95608}" type="parTrans" cxnId="{1B4D7716-0A1F-4C36-8EBF-347C10241BFC}">
      <dgm:prSet/>
      <dgm:spPr/>
      <dgm:t>
        <a:bodyPr/>
        <a:lstStyle/>
        <a:p>
          <a:endParaRPr lang="en-US"/>
        </a:p>
      </dgm:t>
    </dgm:pt>
    <dgm:pt modelId="{A3B15389-65C1-4C34-AB23-1E472F7434D4}" type="sibTrans" cxnId="{1B4D7716-0A1F-4C36-8EBF-347C10241BFC}">
      <dgm:prSet/>
      <dgm:spPr/>
      <dgm:t>
        <a:bodyPr/>
        <a:lstStyle/>
        <a:p>
          <a:endParaRPr lang="en-US"/>
        </a:p>
      </dgm:t>
    </dgm:pt>
    <dgm:pt modelId="{6F084976-1253-45D0-AC9C-62F7274846FE}">
      <dgm:prSet/>
      <dgm:spPr/>
      <dgm:t>
        <a:bodyPr/>
        <a:lstStyle/>
        <a:p>
          <a:r>
            <a:rPr lang="en-US" b="1" i="0"/>
            <a:t>2.2 </a:t>
          </a:r>
          <a:r>
            <a:rPr lang="ko-KR" b="1" i="0"/>
            <a:t>한국의 최전선</a:t>
          </a:r>
          <a:r>
            <a:rPr lang="en-US" b="1" i="0"/>
            <a:t>: </a:t>
          </a:r>
          <a:r>
            <a:rPr lang="ko-KR" b="1" i="0"/>
            <a:t>국내의 해석과 전시 동향</a:t>
          </a:r>
          <a:endParaRPr lang="en-US"/>
        </a:p>
      </dgm:t>
    </dgm:pt>
    <dgm:pt modelId="{C6EFD888-5D16-4C8F-B271-79AEDB92EA76}" type="parTrans" cxnId="{4F51FA1E-EBE4-4F19-A288-AB4CCAA42CFC}">
      <dgm:prSet/>
      <dgm:spPr/>
      <dgm:t>
        <a:bodyPr/>
        <a:lstStyle/>
        <a:p>
          <a:endParaRPr lang="en-US"/>
        </a:p>
      </dgm:t>
    </dgm:pt>
    <dgm:pt modelId="{A47B618D-0F5E-4EED-96B5-B6D6BF18C9D1}" type="sibTrans" cxnId="{4F51FA1E-EBE4-4F19-A288-AB4CCAA42CFC}">
      <dgm:prSet/>
      <dgm:spPr/>
      <dgm:t>
        <a:bodyPr/>
        <a:lstStyle/>
        <a:p>
          <a:endParaRPr lang="en-US"/>
        </a:p>
      </dgm:t>
    </dgm:pt>
    <dgm:pt modelId="{2C180783-6A1E-4887-96FB-4B02D7A1E05C}">
      <dgm:prSet/>
      <dgm:spPr/>
      <dgm:t>
        <a:bodyPr/>
        <a:lstStyle/>
        <a:p>
          <a:r>
            <a:rPr lang="ko-KR" b="1" i="0"/>
            <a:t>제</a:t>
          </a:r>
          <a:r>
            <a:rPr lang="en-US" b="1" i="0"/>
            <a:t>3</a:t>
          </a:r>
          <a:r>
            <a:rPr lang="ko-KR" b="1" i="0"/>
            <a:t>부 알고리즘적 딜레마</a:t>
          </a:r>
          <a:r>
            <a:rPr lang="en-US" b="1" i="0"/>
            <a:t>: </a:t>
          </a:r>
          <a:r>
            <a:rPr lang="ko-KR" b="1" i="0"/>
            <a:t>법적</a:t>
          </a:r>
          <a:r>
            <a:rPr lang="en-US" b="1" i="0"/>
            <a:t>, </a:t>
          </a:r>
          <a:r>
            <a:rPr lang="ko-KR" b="1" i="0"/>
            <a:t>윤리적 미로 탐색하기</a:t>
          </a:r>
          <a:endParaRPr lang="en-US"/>
        </a:p>
      </dgm:t>
    </dgm:pt>
    <dgm:pt modelId="{09B23F32-60A3-4998-83A8-DBC2B345371F}" type="parTrans" cxnId="{53F9CBBC-99DD-4250-BB97-BC38B5896E1F}">
      <dgm:prSet/>
      <dgm:spPr/>
      <dgm:t>
        <a:bodyPr/>
        <a:lstStyle/>
        <a:p>
          <a:endParaRPr lang="en-US"/>
        </a:p>
      </dgm:t>
    </dgm:pt>
    <dgm:pt modelId="{4612F0FE-7A3F-4C35-B381-F95BA943C642}" type="sibTrans" cxnId="{53F9CBBC-99DD-4250-BB97-BC38B5896E1F}">
      <dgm:prSet/>
      <dgm:spPr/>
      <dgm:t>
        <a:bodyPr/>
        <a:lstStyle/>
        <a:p>
          <a:endParaRPr lang="en-US"/>
        </a:p>
      </dgm:t>
    </dgm:pt>
    <dgm:pt modelId="{0A95BAF9-C993-44D1-A741-7DFD8798212E}">
      <dgm:prSet/>
      <dgm:spPr/>
      <dgm:t>
        <a:bodyPr/>
        <a:lstStyle/>
        <a:p>
          <a:r>
            <a:rPr lang="en-US" b="1" i="0"/>
            <a:t>3.1 </a:t>
          </a:r>
          <a:r>
            <a:rPr lang="ko-KR" b="1" i="0"/>
            <a:t>저작권의 난제</a:t>
          </a:r>
          <a:r>
            <a:rPr lang="en-US" b="1" i="0"/>
            <a:t>: </a:t>
          </a:r>
          <a:r>
            <a:rPr lang="ko-KR" b="1" i="0"/>
            <a:t>누가 저작자인가</a:t>
          </a:r>
          <a:r>
            <a:rPr lang="en-US" b="1" i="0"/>
            <a:t>?</a:t>
          </a:r>
          <a:endParaRPr lang="en-US"/>
        </a:p>
      </dgm:t>
    </dgm:pt>
    <dgm:pt modelId="{38868932-F0FE-4A20-BCA3-E58028B688C4}" type="parTrans" cxnId="{8322DDA3-2633-42EE-B3A4-F9CFD756A430}">
      <dgm:prSet/>
      <dgm:spPr/>
      <dgm:t>
        <a:bodyPr/>
        <a:lstStyle/>
        <a:p>
          <a:endParaRPr lang="en-US"/>
        </a:p>
      </dgm:t>
    </dgm:pt>
    <dgm:pt modelId="{D4A9217F-7950-433F-8B32-D68AD6014430}" type="sibTrans" cxnId="{8322DDA3-2633-42EE-B3A4-F9CFD756A430}">
      <dgm:prSet/>
      <dgm:spPr/>
      <dgm:t>
        <a:bodyPr/>
        <a:lstStyle/>
        <a:p>
          <a:endParaRPr lang="en-US"/>
        </a:p>
      </dgm:t>
    </dgm:pt>
    <dgm:pt modelId="{79B6AFC0-5355-4858-82C6-047A43227730}">
      <dgm:prSet/>
      <dgm:spPr/>
      <dgm:t>
        <a:bodyPr/>
        <a:lstStyle/>
        <a:p>
          <a:r>
            <a:rPr lang="en-US" b="1" i="0"/>
            <a:t>3.2 </a:t>
          </a:r>
          <a:r>
            <a:rPr lang="ko-KR" b="1" i="0"/>
            <a:t>데이터셋의 유령</a:t>
          </a:r>
          <a:r>
            <a:rPr lang="en-US" b="1" i="0"/>
            <a:t>: </a:t>
          </a:r>
          <a:r>
            <a:rPr lang="ko-KR" b="1" i="0"/>
            <a:t>편향</a:t>
          </a:r>
          <a:r>
            <a:rPr lang="en-US" b="1" i="0"/>
            <a:t>, </a:t>
          </a:r>
          <a:r>
            <a:rPr lang="ko-KR" b="1" i="0"/>
            <a:t>노동</a:t>
          </a:r>
          <a:r>
            <a:rPr lang="en-US" b="1" i="0"/>
            <a:t>, </a:t>
          </a:r>
          <a:r>
            <a:rPr lang="ko-KR" b="1" i="0"/>
            <a:t>그리고 진실성</a:t>
          </a:r>
          <a:endParaRPr lang="en-US"/>
        </a:p>
      </dgm:t>
    </dgm:pt>
    <dgm:pt modelId="{6F59E634-DBDD-47AD-B984-75AD2E3595A9}" type="parTrans" cxnId="{848A76A8-6753-4C07-8E49-A27774337089}">
      <dgm:prSet/>
      <dgm:spPr/>
      <dgm:t>
        <a:bodyPr/>
        <a:lstStyle/>
        <a:p>
          <a:endParaRPr lang="en-US"/>
        </a:p>
      </dgm:t>
    </dgm:pt>
    <dgm:pt modelId="{14E85E65-11AC-4C01-9860-983C4F0F0E6A}" type="sibTrans" cxnId="{848A76A8-6753-4C07-8E49-A27774337089}">
      <dgm:prSet/>
      <dgm:spPr/>
      <dgm:t>
        <a:bodyPr/>
        <a:lstStyle/>
        <a:p>
          <a:endParaRPr lang="en-US"/>
        </a:p>
      </dgm:t>
    </dgm:pt>
    <dgm:pt modelId="{18B2612D-0E2D-4733-B41D-1D4C31C8F1EF}" type="pres">
      <dgm:prSet presAssocID="{6A04F9B2-0EC7-4021-9156-270AEC6C000A}" presName="linear" presStyleCnt="0">
        <dgm:presLayoutVars>
          <dgm:animLvl val="lvl"/>
          <dgm:resizeHandles val="exact"/>
        </dgm:presLayoutVars>
      </dgm:prSet>
      <dgm:spPr/>
    </dgm:pt>
    <dgm:pt modelId="{A85B7259-8A1F-4637-8B6A-68695837BAC0}" type="pres">
      <dgm:prSet presAssocID="{1C20FA39-D637-43F6-9C31-EC987D97397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A7E9B1E-9E81-4417-8FB1-117A832F6CD9}" type="pres">
      <dgm:prSet presAssocID="{8E63F582-6A4A-4F4B-8C7E-6FC7BC9971F5}" presName="spacer" presStyleCnt="0"/>
      <dgm:spPr/>
    </dgm:pt>
    <dgm:pt modelId="{C94C70E1-674D-4D55-8A11-C345C8975F02}" type="pres">
      <dgm:prSet presAssocID="{BA7CA723-CE14-45D6-A153-75014151FD9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9C3C8B-543A-4536-9ABD-C43CCE3DD39B}" type="pres">
      <dgm:prSet presAssocID="{BA7CA723-CE14-45D6-A153-75014151FD93}" presName="childText" presStyleLbl="revTx" presStyleIdx="0" presStyleCnt="3">
        <dgm:presLayoutVars>
          <dgm:bulletEnabled val="1"/>
        </dgm:presLayoutVars>
      </dgm:prSet>
      <dgm:spPr/>
    </dgm:pt>
    <dgm:pt modelId="{9036E2E7-87E8-49D9-9476-7CF4D0E3B132}" type="pres">
      <dgm:prSet presAssocID="{C2B1598A-3A4A-4E3B-8E55-3F212883760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3F1D4C-F53B-4F48-BEF6-799C8DD3C857}" type="pres">
      <dgm:prSet presAssocID="{C2B1598A-3A4A-4E3B-8E55-3F2128837605}" presName="childText" presStyleLbl="revTx" presStyleIdx="1" presStyleCnt="3">
        <dgm:presLayoutVars>
          <dgm:bulletEnabled val="1"/>
        </dgm:presLayoutVars>
      </dgm:prSet>
      <dgm:spPr/>
    </dgm:pt>
    <dgm:pt modelId="{419E2CD3-C45B-471D-B0BF-4EA235981711}" type="pres">
      <dgm:prSet presAssocID="{2C180783-6A1E-4887-96FB-4B02D7A1E05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7849D24-107E-4138-9BFB-4F7885E894D4}" type="pres">
      <dgm:prSet presAssocID="{2C180783-6A1E-4887-96FB-4B02D7A1E05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5009909-8AC4-4D75-8FE4-EDA4009C363F}" type="presOf" srcId="{388D44D8-D1FA-4161-8752-81008324D6C9}" destId="{A29C3C8B-543A-4536-9ABD-C43CCE3DD39B}" srcOrd="0" destOrd="0" presId="urn:microsoft.com/office/officeart/2005/8/layout/vList2"/>
    <dgm:cxn modelId="{FA08C214-ABBD-43CB-9888-D689BBA9E3D3}" type="presOf" srcId="{2C180783-6A1E-4887-96FB-4B02D7A1E05C}" destId="{419E2CD3-C45B-471D-B0BF-4EA235981711}" srcOrd="0" destOrd="0" presId="urn:microsoft.com/office/officeart/2005/8/layout/vList2"/>
    <dgm:cxn modelId="{1B4D7716-0A1F-4C36-8EBF-347C10241BFC}" srcId="{C2B1598A-3A4A-4E3B-8E55-3F2128837605}" destId="{A4BAA594-C499-4A1E-B461-3670F21C33AF}" srcOrd="0" destOrd="0" parTransId="{B74BB707-0631-4B71-BD24-ADD2E3B95608}" sibTransId="{A3B15389-65C1-4C34-AB23-1E472F7434D4}"/>
    <dgm:cxn modelId="{4F51FA1E-EBE4-4F19-A288-AB4CCAA42CFC}" srcId="{C2B1598A-3A4A-4E3B-8E55-3F2128837605}" destId="{6F084976-1253-45D0-AC9C-62F7274846FE}" srcOrd="1" destOrd="0" parTransId="{C6EFD888-5D16-4C8F-B271-79AEDB92EA76}" sibTransId="{A47B618D-0F5E-4EED-96B5-B6D6BF18C9D1}"/>
    <dgm:cxn modelId="{4B111D22-A9C1-4F12-BA25-8C268244744E}" type="presOf" srcId="{BA7CA723-CE14-45D6-A153-75014151FD93}" destId="{C94C70E1-674D-4D55-8A11-C345C8975F02}" srcOrd="0" destOrd="0" presId="urn:microsoft.com/office/officeart/2005/8/layout/vList2"/>
    <dgm:cxn modelId="{2FDB6D37-FAEA-474D-B36D-25E72304C9E6}" srcId="{BA7CA723-CE14-45D6-A153-75014151FD93}" destId="{388D44D8-D1FA-4161-8752-81008324D6C9}" srcOrd="0" destOrd="0" parTransId="{96339E16-F851-40DB-AE08-178C5527F490}" sibTransId="{D238CF7F-8402-4623-83E1-CEBFD4617FE4}"/>
    <dgm:cxn modelId="{1A87893F-2712-4981-A7A4-6E426A0862DA}" srcId="{6A04F9B2-0EC7-4021-9156-270AEC6C000A}" destId="{BA7CA723-CE14-45D6-A153-75014151FD93}" srcOrd="1" destOrd="0" parTransId="{005EDFF3-C379-4C1B-8082-3C016F505F4E}" sibTransId="{C0019A78-3737-489F-90FC-12B91393F5C9}"/>
    <dgm:cxn modelId="{E77BE15F-4835-42D7-A8C1-04C93B89CF70}" type="presOf" srcId="{1C20FA39-D637-43F6-9C31-EC987D97397D}" destId="{A85B7259-8A1F-4637-8B6A-68695837BAC0}" srcOrd="0" destOrd="0" presId="urn:microsoft.com/office/officeart/2005/8/layout/vList2"/>
    <dgm:cxn modelId="{2A0C6B68-D465-420A-9C73-F0FF17C66E45}" srcId="{6A04F9B2-0EC7-4021-9156-270AEC6C000A}" destId="{C2B1598A-3A4A-4E3B-8E55-3F2128837605}" srcOrd="2" destOrd="0" parTransId="{0D466D17-AF6C-4E6E-955C-0E9A532D236C}" sibTransId="{0A539E3C-7C49-4597-9830-8CB7E3AFB06C}"/>
    <dgm:cxn modelId="{363E4F4E-C88E-42C2-ACD5-1E275D14CE83}" type="presOf" srcId="{FAEA1841-BDFD-4E94-9B08-E9F8D1F354B5}" destId="{A29C3C8B-543A-4536-9ABD-C43CCE3DD39B}" srcOrd="0" destOrd="1" presId="urn:microsoft.com/office/officeart/2005/8/layout/vList2"/>
    <dgm:cxn modelId="{5B325659-CAE7-4848-8893-53F3B9E69DA7}" type="presOf" srcId="{6A04F9B2-0EC7-4021-9156-270AEC6C000A}" destId="{18B2612D-0E2D-4733-B41D-1D4C31C8F1EF}" srcOrd="0" destOrd="0" presId="urn:microsoft.com/office/officeart/2005/8/layout/vList2"/>
    <dgm:cxn modelId="{8111077C-E9D0-4A7A-93B2-E2AF68C2B8E2}" type="presOf" srcId="{6F084976-1253-45D0-AC9C-62F7274846FE}" destId="{753F1D4C-F53B-4F48-BEF6-799C8DD3C857}" srcOrd="0" destOrd="1" presId="urn:microsoft.com/office/officeart/2005/8/layout/vList2"/>
    <dgm:cxn modelId="{6485F681-A492-4FF4-ABD7-C138192DB4D4}" type="presOf" srcId="{A4BAA594-C499-4A1E-B461-3670F21C33AF}" destId="{753F1D4C-F53B-4F48-BEF6-799C8DD3C857}" srcOrd="0" destOrd="0" presId="urn:microsoft.com/office/officeart/2005/8/layout/vList2"/>
    <dgm:cxn modelId="{064C809E-0039-4118-88CC-9F527E5BA660}" srcId="{BA7CA723-CE14-45D6-A153-75014151FD93}" destId="{FAEA1841-BDFD-4E94-9B08-E9F8D1F354B5}" srcOrd="1" destOrd="0" parTransId="{3C4AC938-8826-47F0-A549-BEE0232ECA10}" sibTransId="{A0C59E06-430A-4657-8941-49C75FD33BCC}"/>
    <dgm:cxn modelId="{67CEEC9E-B065-4113-952C-79B33F4EBB81}" type="presOf" srcId="{C2B1598A-3A4A-4E3B-8E55-3F2128837605}" destId="{9036E2E7-87E8-49D9-9476-7CF4D0E3B132}" srcOrd="0" destOrd="0" presId="urn:microsoft.com/office/officeart/2005/8/layout/vList2"/>
    <dgm:cxn modelId="{8322DDA3-2633-42EE-B3A4-F9CFD756A430}" srcId="{2C180783-6A1E-4887-96FB-4B02D7A1E05C}" destId="{0A95BAF9-C993-44D1-A741-7DFD8798212E}" srcOrd="0" destOrd="0" parTransId="{38868932-F0FE-4A20-BCA3-E58028B688C4}" sibTransId="{D4A9217F-7950-433F-8B32-D68AD6014430}"/>
    <dgm:cxn modelId="{848A76A8-6753-4C07-8E49-A27774337089}" srcId="{2C180783-6A1E-4887-96FB-4B02D7A1E05C}" destId="{79B6AFC0-5355-4858-82C6-047A43227730}" srcOrd="1" destOrd="0" parTransId="{6F59E634-DBDD-47AD-B984-75AD2E3595A9}" sibTransId="{14E85E65-11AC-4C01-9860-983C4F0F0E6A}"/>
    <dgm:cxn modelId="{F4DE99B0-2D2E-44A4-A237-6568B1784661}" type="presOf" srcId="{0A95BAF9-C993-44D1-A741-7DFD8798212E}" destId="{37849D24-107E-4138-9BFB-4F7885E894D4}" srcOrd="0" destOrd="0" presId="urn:microsoft.com/office/officeart/2005/8/layout/vList2"/>
    <dgm:cxn modelId="{53F9CBBC-99DD-4250-BB97-BC38B5896E1F}" srcId="{6A04F9B2-0EC7-4021-9156-270AEC6C000A}" destId="{2C180783-6A1E-4887-96FB-4B02D7A1E05C}" srcOrd="3" destOrd="0" parTransId="{09B23F32-60A3-4998-83A8-DBC2B345371F}" sibTransId="{4612F0FE-7A3F-4C35-B381-F95BA943C642}"/>
    <dgm:cxn modelId="{5688BDCF-5D14-4726-999B-184ADB7E13BF}" type="presOf" srcId="{79B6AFC0-5355-4858-82C6-047A43227730}" destId="{37849D24-107E-4138-9BFB-4F7885E894D4}" srcOrd="0" destOrd="1" presId="urn:microsoft.com/office/officeart/2005/8/layout/vList2"/>
    <dgm:cxn modelId="{FF6506F9-CA37-45E5-B9CF-346D787B36F6}" srcId="{6A04F9B2-0EC7-4021-9156-270AEC6C000A}" destId="{1C20FA39-D637-43F6-9C31-EC987D97397D}" srcOrd="0" destOrd="0" parTransId="{31D3098C-B13E-4814-8F34-852409CB5FAB}" sibTransId="{8E63F582-6A4A-4F4B-8C7E-6FC7BC9971F5}"/>
    <dgm:cxn modelId="{F9883790-12D3-4C3A-8F67-997BAE1509EE}" type="presParOf" srcId="{18B2612D-0E2D-4733-B41D-1D4C31C8F1EF}" destId="{A85B7259-8A1F-4637-8B6A-68695837BAC0}" srcOrd="0" destOrd="0" presId="urn:microsoft.com/office/officeart/2005/8/layout/vList2"/>
    <dgm:cxn modelId="{F9C1E14B-F38E-4A30-B722-A0C456B0B85C}" type="presParOf" srcId="{18B2612D-0E2D-4733-B41D-1D4C31C8F1EF}" destId="{BA7E9B1E-9E81-4417-8FB1-117A832F6CD9}" srcOrd="1" destOrd="0" presId="urn:microsoft.com/office/officeart/2005/8/layout/vList2"/>
    <dgm:cxn modelId="{8C95415F-CFB2-4344-BCCF-75C3781181D3}" type="presParOf" srcId="{18B2612D-0E2D-4733-B41D-1D4C31C8F1EF}" destId="{C94C70E1-674D-4D55-8A11-C345C8975F02}" srcOrd="2" destOrd="0" presId="urn:microsoft.com/office/officeart/2005/8/layout/vList2"/>
    <dgm:cxn modelId="{BCF28D66-C3D6-4C49-A7F8-7817C57A2F81}" type="presParOf" srcId="{18B2612D-0E2D-4733-B41D-1D4C31C8F1EF}" destId="{A29C3C8B-543A-4536-9ABD-C43CCE3DD39B}" srcOrd="3" destOrd="0" presId="urn:microsoft.com/office/officeart/2005/8/layout/vList2"/>
    <dgm:cxn modelId="{23B0AFBC-2F99-498A-860B-5E2C5AF1E33E}" type="presParOf" srcId="{18B2612D-0E2D-4733-B41D-1D4C31C8F1EF}" destId="{9036E2E7-87E8-49D9-9476-7CF4D0E3B132}" srcOrd="4" destOrd="0" presId="urn:microsoft.com/office/officeart/2005/8/layout/vList2"/>
    <dgm:cxn modelId="{825DD1D7-CD9B-4C32-991F-34CDA4E9C43C}" type="presParOf" srcId="{18B2612D-0E2D-4733-B41D-1D4C31C8F1EF}" destId="{753F1D4C-F53B-4F48-BEF6-799C8DD3C857}" srcOrd="5" destOrd="0" presId="urn:microsoft.com/office/officeart/2005/8/layout/vList2"/>
    <dgm:cxn modelId="{A6FDF44F-345E-43F8-859A-6F1F130F928A}" type="presParOf" srcId="{18B2612D-0E2D-4733-B41D-1D4C31C8F1EF}" destId="{419E2CD3-C45B-471D-B0BF-4EA235981711}" srcOrd="6" destOrd="0" presId="urn:microsoft.com/office/officeart/2005/8/layout/vList2"/>
    <dgm:cxn modelId="{4020985B-D4E8-46F8-B3F6-83F3DE650EE3}" type="presParOf" srcId="{18B2612D-0E2D-4733-B41D-1D4C31C8F1EF}" destId="{37849D24-107E-4138-9BFB-4F7885E894D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D37B31-3EC4-4D1B-B262-234DEAE24F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2EC5F3-A8FD-40D4-B957-DC155785B474}">
      <dgm:prSet/>
      <dgm:spPr/>
      <dgm:t>
        <a:bodyPr/>
        <a:lstStyle/>
        <a:p>
          <a:r>
            <a:rPr lang="ko-KR" b="1" i="0" dirty="0"/>
            <a:t>제</a:t>
          </a:r>
          <a:r>
            <a:rPr lang="en-US" b="1" i="0" dirty="0"/>
            <a:t>4</a:t>
          </a:r>
          <a:r>
            <a:rPr lang="ko-KR" b="1" i="0" dirty="0"/>
            <a:t>부 부산의 비전</a:t>
          </a:r>
          <a:r>
            <a:rPr lang="en-US" b="1" i="0" dirty="0"/>
            <a:t>: AI </a:t>
          </a:r>
          <a:r>
            <a:rPr lang="ko-KR" b="1" i="0" dirty="0"/>
            <a:t>예술의 </a:t>
          </a:r>
          <a:r>
            <a:rPr lang="en-US" b="1" i="0" dirty="0"/>
            <a:t>'</a:t>
          </a:r>
          <a:r>
            <a:rPr lang="ko-KR" b="1" i="0" dirty="0"/>
            <a:t>시스템 </a:t>
          </a:r>
          <a:r>
            <a:rPr lang="ko-KR" b="1" i="0" dirty="0" err="1"/>
            <a:t>빌더</a:t>
          </a:r>
          <a:r>
            <a:rPr lang="en-US" b="1" i="0" dirty="0"/>
            <a:t>' </a:t>
          </a:r>
          <a:r>
            <a:rPr lang="ko-KR" b="1" i="0" dirty="0"/>
            <a:t>생태계 구축 전략</a:t>
          </a:r>
          <a:endParaRPr lang="en-US" dirty="0"/>
        </a:p>
      </dgm:t>
    </dgm:pt>
    <dgm:pt modelId="{EE29C032-BCB2-4FE2-8954-FB9A7286CFBD}" type="parTrans" cxnId="{68FC7CE3-3585-4760-80CB-6BFC605F87A4}">
      <dgm:prSet/>
      <dgm:spPr/>
      <dgm:t>
        <a:bodyPr/>
        <a:lstStyle/>
        <a:p>
          <a:endParaRPr lang="en-US"/>
        </a:p>
      </dgm:t>
    </dgm:pt>
    <dgm:pt modelId="{BCDA2142-056B-4057-9257-12278AF95888}" type="sibTrans" cxnId="{68FC7CE3-3585-4760-80CB-6BFC605F87A4}">
      <dgm:prSet/>
      <dgm:spPr/>
      <dgm:t>
        <a:bodyPr/>
        <a:lstStyle/>
        <a:p>
          <a:endParaRPr lang="en-US"/>
        </a:p>
      </dgm:t>
    </dgm:pt>
    <dgm:pt modelId="{A7DEFF7B-CA78-4431-B5BE-88D188A86426}">
      <dgm:prSet/>
      <dgm:spPr/>
      <dgm:t>
        <a:bodyPr/>
        <a:lstStyle/>
        <a:p>
          <a:r>
            <a:rPr lang="en-US" b="1" i="0"/>
            <a:t>4.1. '</a:t>
          </a:r>
          <a:r>
            <a:rPr lang="ko-KR" b="1" i="0"/>
            <a:t>시스템 빌더</a:t>
          </a:r>
          <a:r>
            <a:rPr lang="en-US" b="1" i="0"/>
            <a:t>'</a:t>
          </a:r>
          <a:r>
            <a:rPr lang="ko-KR" b="1" i="0"/>
            <a:t>의 해부</a:t>
          </a:r>
          <a:r>
            <a:rPr lang="en-US" b="1" i="0"/>
            <a:t>: </a:t>
          </a:r>
          <a:r>
            <a:rPr lang="ko-KR" b="1" i="0"/>
            <a:t>부산형 창작자를 위한 로드맵</a:t>
          </a:r>
          <a:endParaRPr lang="en-US"/>
        </a:p>
      </dgm:t>
    </dgm:pt>
    <dgm:pt modelId="{B64FFA4D-4C8A-456F-B360-86CECE178717}" type="parTrans" cxnId="{95260F7C-1FB3-4116-B89A-7D4E9749AAD8}">
      <dgm:prSet/>
      <dgm:spPr/>
      <dgm:t>
        <a:bodyPr/>
        <a:lstStyle/>
        <a:p>
          <a:endParaRPr lang="en-US"/>
        </a:p>
      </dgm:t>
    </dgm:pt>
    <dgm:pt modelId="{F6BCD212-59A0-48BE-8E42-D1D500386015}" type="sibTrans" cxnId="{95260F7C-1FB3-4116-B89A-7D4E9749AAD8}">
      <dgm:prSet/>
      <dgm:spPr/>
      <dgm:t>
        <a:bodyPr/>
        <a:lstStyle/>
        <a:p>
          <a:endParaRPr lang="en-US"/>
        </a:p>
      </dgm:t>
    </dgm:pt>
    <dgm:pt modelId="{2F42F931-C8D3-4A89-90A3-D5E3E6050201}">
      <dgm:prSet/>
      <dgm:spPr/>
      <dgm:t>
        <a:bodyPr/>
        <a:lstStyle/>
        <a:p>
          <a:r>
            <a:rPr lang="en-US" b="1" i="0"/>
            <a:t>4.1.1. </a:t>
          </a:r>
          <a:r>
            <a:rPr lang="ko-KR" b="1" i="0"/>
            <a:t>기술적 역량</a:t>
          </a:r>
          <a:r>
            <a:rPr lang="en-US" b="1" i="0"/>
            <a:t>: </a:t>
          </a:r>
          <a:r>
            <a:rPr lang="ko-KR" b="1" i="0"/>
            <a:t>코드</a:t>
          </a:r>
          <a:r>
            <a:rPr lang="en-US" b="1" i="0"/>
            <a:t>, </a:t>
          </a:r>
          <a:r>
            <a:rPr lang="ko-KR" b="1" i="0"/>
            <a:t>데이터</a:t>
          </a:r>
          <a:r>
            <a:rPr lang="en-US" b="1" i="0"/>
            <a:t>, </a:t>
          </a:r>
          <a:r>
            <a:rPr lang="ko-KR" b="1" i="0"/>
            <a:t>그리고 하드웨어의 지배</a:t>
          </a:r>
          <a:endParaRPr lang="en-US"/>
        </a:p>
      </dgm:t>
    </dgm:pt>
    <dgm:pt modelId="{95FBB7EB-7334-4F25-88AC-616357C3DBFC}" type="parTrans" cxnId="{0AD25A5A-B505-45F2-9703-4F452384E1BC}">
      <dgm:prSet/>
      <dgm:spPr/>
      <dgm:t>
        <a:bodyPr/>
        <a:lstStyle/>
        <a:p>
          <a:endParaRPr lang="en-US"/>
        </a:p>
      </dgm:t>
    </dgm:pt>
    <dgm:pt modelId="{15D31DC3-4ADB-404C-98C3-EF00C9CE383A}" type="sibTrans" cxnId="{0AD25A5A-B505-45F2-9703-4F452384E1BC}">
      <dgm:prSet/>
      <dgm:spPr/>
      <dgm:t>
        <a:bodyPr/>
        <a:lstStyle/>
        <a:p>
          <a:endParaRPr lang="en-US"/>
        </a:p>
      </dgm:t>
    </dgm:pt>
    <dgm:pt modelId="{0A11A4C9-71CB-40FE-A615-275791150B4A}">
      <dgm:prSet/>
      <dgm:spPr/>
      <dgm:t>
        <a:bodyPr/>
        <a:lstStyle/>
        <a:p>
          <a:r>
            <a:rPr lang="en-US" b="1" i="0" dirty="0"/>
            <a:t>4.1.2. </a:t>
          </a:r>
          <a:r>
            <a:rPr lang="ko-KR" b="1" i="0" dirty="0"/>
            <a:t>개념적 깊이</a:t>
          </a:r>
          <a:r>
            <a:rPr lang="en-US" b="1" i="0" dirty="0"/>
            <a:t>: </a:t>
          </a:r>
          <a:r>
            <a:rPr lang="ko-KR" b="1" i="0" dirty="0"/>
            <a:t>기술을 넘어선 예술적</a:t>
          </a:r>
          <a:r>
            <a:rPr lang="en-US" b="1" i="0" dirty="0"/>
            <a:t>, </a:t>
          </a:r>
          <a:r>
            <a:rPr lang="ko-KR" b="1" i="0" dirty="0"/>
            <a:t>비판적 철학</a:t>
          </a:r>
          <a:endParaRPr lang="en-US" dirty="0"/>
        </a:p>
      </dgm:t>
    </dgm:pt>
    <dgm:pt modelId="{1DFF2369-82EE-4404-8044-24083C03779F}" type="parTrans" cxnId="{E20C304C-C3C0-4EE9-BB2C-BA7AE39889A0}">
      <dgm:prSet/>
      <dgm:spPr/>
      <dgm:t>
        <a:bodyPr/>
        <a:lstStyle/>
        <a:p>
          <a:endParaRPr lang="en-US"/>
        </a:p>
      </dgm:t>
    </dgm:pt>
    <dgm:pt modelId="{10F0A044-A432-4078-A896-C62F0B674CB7}" type="sibTrans" cxnId="{E20C304C-C3C0-4EE9-BB2C-BA7AE39889A0}">
      <dgm:prSet/>
      <dgm:spPr/>
      <dgm:t>
        <a:bodyPr/>
        <a:lstStyle/>
        <a:p>
          <a:endParaRPr lang="en-US"/>
        </a:p>
      </dgm:t>
    </dgm:pt>
    <dgm:pt modelId="{7ECC48EC-66C2-43AC-B1D7-A447E75EAE63}">
      <dgm:prSet/>
      <dgm:spPr/>
      <dgm:t>
        <a:bodyPr/>
        <a:lstStyle/>
        <a:p>
          <a:r>
            <a:rPr lang="en-US" b="1" i="0" dirty="0"/>
            <a:t>4.2. </a:t>
          </a:r>
          <a:r>
            <a:rPr lang="ko-KR" b="1" i="0" dirty="0"/>
            <a:t>현황 진단</a:t>
          </a:r>
          <a:r>
            <a:rPr lang="en-US" b="1" i="0" dirty="0"/>
            <a:t>: </a:t>
          </a:r>
          <a:r>
            <a:rPr lang="ko-KR" b="1" i="0" dirty="0"/>
            <a:t>부산의 기회와 결핍 요인 분석</a:t>
          </a:r>
          <a:endParaRPr lang="en-US" dirty="0"/>
        </a:p>
      </dgm:t>
    </dgm:pt>
    <dgm:pt modelId="{0C62F1F9-4202-4745-9E2C-0131F8A6A6CE}" type="parTrans" cxnId="{69DE059E-620F-4924-BB4A-61BB1A14C9C2}">
      <dgm:prSet/>
      <dgm:spPr/>
      <dgm:t>
        <a:bodyPr/>
        <a:lstStyle/>
        <a:p>
          <a:endParaRPr lang="en-US"/>
        </a:p>
      </dgm:t>
    </dgm:pt>
    <dgm:pt modelId="{328B2E93-5AE0-47C3-8D05-F5FDB1F83194}" type="sibTrans" cxnId="{69DE059E-620F-4924-BB4A-61BB1A14C9C2}">
      <dgm:prSet/>
      <dgm:spPr/>
      <dgm:t>
        <a:bodyPr/>
        <a:lstStyle/>
        <a:p>
          <a:endParaRPr lang="en-US"/>
        </a:p>
      </dgm:t>
    </dgm:pt>
    <dgm:pt modelId="{199C3217-019F-4F21-B8A5-4E84A1B9D841}">
      <dgm:prSet/>
      <dgm:spPr/>
      <dgm:t>
        <a:bodyPr/>
        <a:lstStyle/>
        <a:p>
          <a:r>
            <a:rPr lang="en-US" b="1" i="0" dirty="0"/>
            <a:t>4.2.1. </a:t>
          </a:r>
          <a:r>
            <a:rPr lang="ko-KR" b="1" i="0" dirty="0"/>
            <a:t>강점</a:t>
          </a:r>
          <a:r>
            <a:rPr lang="en-US" b="1" i="0" dirty="0"/>
            <a:t>(Strengths) </a:t>
          </a:r>
          <a:r>
            <a:rPr lang="ko-KR" b="1" i="0" dirty="0"/>
            <a:t>및 기회</a:t>
          </a:r>
          <a:r>
            <a:rPr lang="en-US" b="1" i="0" dirty="0"/>
            <a:t>(Opportunities): </a:t>
          </a:r>
          <a:r>
            <a:rPr lang="ko-KR" b="1" i="0" dirty="0"/>
            <a:t>잠재력의 재발견</a:t>
          </a:r>
          <a:endParaRPr lang="en-US" dirty="0"/>
        </a:p>
      </dgm:t>
    </dgm:pt>
    <dgm:pt modelId="{72A5CC2B-B8F6-4EB1-8E1A-BB7A1CD0565D}" type="parTrans" cxnId="{55749AF9-0755-493B-B955-945411D79E20}">
      <dgm:prSet/>
      <dgm:spPr/>
      <dgm:t>
        <a:bodyPr/>
        <a:lstStyle/>
        <a:p>
          <a:endParaRPr lang="en-US"/>
        </a:p>
      </dgm:t>
    </dgm:pt>
    <dgm:pt modelId="{3BE8806D-54DB-4AA3-9540-69E5B6E4FB5E}" type="sibTrans" cxnId="{55749AF9-0755-493B-B955-945411D79E20}">
      <dgm:prSet/>
      <dgm:spPr/>
      <dgm:t>
        <a:bodyPr/>
        <a:lstStyle/>
        <a:p>
          <a:endParaRPr lang="en-US"/>
        </a:p>
      </dgm:t>
    </dgm:pt>
    <dgm:pt modelId="{00ED1129-D66D-427E-AD81-784B128E93FE}">
      <dgm:prSet/>
      <dgm:spPr/>
      <dgm:t>
        <a:bodyPr/>
        <a:lstStyle/>
        <a:p>
          <a:r>
            <a:rPr lang="en-US" b="1" i="0" dirty="0"/>
            <a:t>4.2.2. </a:t>
          </a:r>
          <a:r>
            <a:rPr lang="ko-KR" b="1" i="0" dirty="0"/>
            <a:t>약점</a:t>
          </a:r>
          <a:r>
            <a:rPr lang="en-US" b="1" i="0" dirty="0"/>
            <a:t>(Weaknesses) </a:t>
          </a:r>
          <a:r>
            <a:rPr lang="ko-KR" b="1" i="0" dirty="0"/>
            <a:t>및 위협</a:t>
          </a:r>
          <a:r>
            <a:rPr lang="en-US" b="1" i="0" dirty="0"/>
            <a:t>(Threats): </a:t>
          </a:r>
          <a:r>
            <a:rPr lang="ko-KR" b="1" i="0" dirty="0"/>
            <a:t>시급히 해결해야 할 과제</a:t>
          </a:r>
          <a:endParaRPr lang="en-US" dirty="0"/>
        </a:p>
      </dgm:t>
    </dgm:pt>
    <dgm:pt modelId="{1193ADEF-D155-4417-B6B8-9535A967814A}" type="parTrans" cxnId="{C53C2626-4DB7-4EF7-A7CB-6FE911DF0851}">
      <dgm:prSet/>
      <dgm:spPr/>
      <dgm:t>
        <a:bodyPr/>
        <a:lstStyle/>
        <a:p>
          <a:endParaRPr lang="en-US"/>
        </a:p>
      </dgm:t>
    </dgm:pt>
    <dgm:pt modelId="{3634966A-7CE3-4B0E-8CA9-A3CA45A335BA}" type="sibTrans" cxnId="{C53C2626-4DB7-4EF7-A7CB-6FE911DF0851}">
      <dgm:prSet/>
      <dgm:spPr/>
      <dgm:t>
        <a:bodyPr/>
        <a:lstStyle/>
        <a:p>
          <a:endParaRPr lang="en-US"/>
        </a:p>
      </dgm:t>
    </dgm:pt>
    <dgm:pt modelId="{F98CEECA-5D56-4BCE-A3D0-F4E72A830370}">
      <dgm:prSet/>
      <dgm:spPr/>
      <dgm:t>
        <a:bodyPr/>
        <a:lstStyle/>
        <a:p>
          <a:r>
            <a:rPr lang="en-US" b="1" i="0" dirty="0"/>
            <a:t>4.3. </a:t>
          </a:r>
          <a:r>
            <a:rPr lang="ko-KR" b="1" i="0" dirty="0"/>
            <a:t>실행 전략</a:t>
          </a:r>
          <a:r>
            <a:rPr lang="en-US" b="1" i="0" dirty="0"/>
            <a:t>: '</a:t>
          </a:r>
          <a:r>
            <a:rPr lang="ko-KR" b="1" i="0" dirty="0"/>
            <a:t>생산자 도시 부산</a:t>
          </a:r>
          <a:r>
            <a:rPr lang="en-US" b="1" i="0" dirty="0"/>
            <a:t>'</a:t>
          </a:r>
          <a:r>
            <a:rPr lang="ko-KR" b="1" i="0" dirty="0"/>
            <a:t>을 위한 </a:t>
          </a:r>
          <a:r>
            <a:rPr lang="en-US" b="1" i="0" dirty="0"/>
            <a:t>3</a:t>
          </a:r>
          <a:r>
            <a:rPr lang="ko-KR" b="1" i="0" dirty="0"/>
            <a:t>대 추진체</a:t>
          </a:r>
          <a:endParaRPr lang="en-US" dirty="0"/>
        </a:p>
      </dgm:t>
    </dgm:pt>
    <dgm:pt modelId="{FBDFB457-B16F-44CF-9952-426A1BB3DAF2}" type="parTrans" cxnId="{6113E6B0-4C48-4733-9231-EA50720F0992}">
      <dgm:prSet/>
      <dgm:spPr/>
      <dgm:t>
        <a:bodyPr/>
        <a:lstStyle/>
        <a:p>
          <a:endParaRPr lang="en-US"/>
        </a:p>
      </dgm:t>
    </dgm:pt>
    <dgm:pt modelId="{1C37B5A0-9383-4E8F-8A2A-64089B692AF3}" type="sibTrans" cxnId="{6113E6B0-4C48-4733-9231-EA50720F0992}">
      <dgm:prSet/>
      <dgm:spPr/>
      <dgm:t>
        <a:bodyPr/>
        <a:lstStyle/>
        <a:p>
          <a:endParaRPr lang="en-US"/>
        </a:p>
      </dgm:t>
    </dgm:pt>
    <dgm:pt modelId="{F714F580-664D-4EA7-87BA-BE3C580AC62A}">
      <dgm:prSet/>
      <dgm:spPr/>
      <dgm:t>
        <a:bodyPr/>
        <a:lstStyle/>
        <a:p>
          <a:r>
            <a:rPr lang="en-US" b="1" i="0"/>
            <a:t>4.3.1. </a:t>
          </a:r>
          <a:r>
            <a:rPr lang="ko-KR" b="1" i="0"/>
            <a:t>추진체 </a:t>
          </a:r>
          <a:r>
            <a:rPr lang="en-US" b="1" i="0"/>
            <a:t>1: '</a:t>
          </a:r>
          <a:r>
            <a:rPr lang="ko-KR" b="1" i="0"/>
            <a:t>부산 </a:t>
          </a:r>
          <a:r>
            <a:rPr lang="en-US" b="1" i="0"/>
            <a:t>AI </a:t>
          </a:r>
          <a:r>
            <a:rPr lang="ko-KR" b="1" i="0"/>
            <a:t>아트</a:t>
          </a:r>
          <a:r>
            <a:rPr lang="en-US" b="1" i="0"/>
            <a:t>-</a:t>
          </a:r>
          <a:r>
            <a:rPr lang="ko-KR" b="1" i="0"/>
            <a:t>테크 랩</a:t>
          </a:r>
          <a:r>
            <a:rPr lang="en-US" b="1" i="0"/>
            <a:t>' </a:t>
          </a:r>
          <a:r>
            <a:rPr lang="ko-KR" b="1" i="0"/>
            <a:t>설립</a:t>
          </a:r>
          <a:endParaRPr lang="en-US"/>
        </a:p>
      </dgm:t>
    </dgm:pt>
    <dgm:pt modelId="{B90BCF09-829B-4747-9257-C81485A1F4C2}" type="parTrans" cxnId="{69EFAF9F-8ED3-4EFA-B9B9-BE24CCB6E254}">
      <dgm:prSet/>
      <dgm:spPr/>
      <dgm:t>
        <a:bodyPr/>
        <a:lstStyle/>
        <a:p>
          <a:endParaRPr lang="en-US"/>
        </a:p>
      </dgm:t>
    </dgm:pt>
    <dgm:pt modelId="{162A048E-1455-4908-AA85-1680360FEAD1}" type="sibTrans" cxnId="{69EFAF9F-8ED3-4EFA-B9B9-BE24CCB6E254}">
      <dgm:prSet/>
      <dgm:spPr/>
      <dgm:t>
        <a:bodyPr/>
        <a:lstStyle/>
        <a:p>
          <a:endParaRPr lang="en-US"/>
        </a:p>
      </dgm:t>
    </dgm:pt>
    <dgm:pt modelId="{C4BA86C8-236A-4569-AADF-60D75C506059}">
      <dgm:prSet/>
      <dgm:spPr/>
      <dgm:t>
        <a:bodyPr/>
        <a:lstStyle/>
        <a:p>
          <a:r>
            <a:rPr lang="en-US" b="1" i="0"/>
            <a:t>4.3.2. </a:t>
          </a:r>
          <a:r>
            <a:rPr lang="ko-KR" b="1" i="0"/>
            <a:t>추진체 </a:t>
          </a:r>
          <a:r>
            <a:rPr lang="en-US" b="1" i="0"/>
            <a:t>2: </a:t>
          </a:r>
          <a:r>
            <a:rPr lang="ko-KR" b="1" i="0"/>
            <a:t>핵심 지원 프로그램 설계</a:t>
          </a:r>
          <a:endParaRPr lang="en-US"/>
        </a:p>
      </dgm:t>
    </dgm:pt>
    <dgm:pt modelId="{DD58978D-5CA7-47D1-AAA1-629CB255EA54}" type="parTrans" cxnId="{2FD31395-56C3-41B6-A103-A5D110F98638}">
      <dgm:prSet/>
      <dgm:spPr/>
      <dgm:t>
        <a:bodyPr/>
        <a:lstStyle/>
        <a:p>
          <a:endParaRPr lang="en-US"/>
        </a:p>
      </dgm:t>
    </dgm:pt>
    <dgm:pt modelId="{D9016A70-1DF7-43DC-8A6D-EA42987AC53D}" type="sibTrans" cxnId="{2FD31395-56C3-41B6-A103-A5D110F98638}">
      <dgm:prSet/>
      <dgm:spPr/>
      <dgm:t>
        <a:bodyPr/>
        <a:lstStyle/>
        <a:p>
          <a:endParaRPr lang="en-US"/>
        </a:p>
      </dgm:t>
    </dgm:pt>
    <dgm:pt modelId="{92A07746-A2B8-4FDE-954B-E385572ED2F6}">
      <dgm:prSet/>
      <dgm:spPr/>
      <dgm:t>
        <a:bodyPr/>
        <a:lstStyle/>
        <a:p>
          <a:r>
            <a:rPr lang="en-US" b="1" i="0"/>
            <a:t>4.3.3. </a:t>
          </a:r>
          <a:r>
            <a:rPr lang="ko-KR" b="1" i="0"/>
            <a:t>추진체 </a:t>
          </a:r>
          <a:r>
            <a:rPr lang="en-US" b="1" i="0"/>
            <a:t>3: </a:t>
          </a:r>
          <a:r>
            <a:rPr lang="ko-KR" b="1" i="0"/>
            <a:t>인재 양성 및 문화 확산</a:t>
          </a:r>
          <a:endParaRPr lang="en-US"/>
        </a:p>
      </dgm:t>
    </dgm:pt>
    <dgm:pt modelId="{5CC11242-024B-401E-84E7-7318BFE4513E}" type="parTrans" cxnId="{EABEF340-1FD7-456A-B327-9A5D3E6059D4}">
      <dgm:prSet/>
      <dgm:spPr/>
      <dgm:t>
        <a:bodyPr/>
        <a:lstStyle/>
        <a:p>
          <a:endParaRPr lang="en-US"/>
        </a:p>
      </dgm:t>
    </dgm:pt>
    <dgm:pt modelId="{450CBFAC-1296-42E4-9AE4-85DB3ED16F24}" type="sibTrans" cxnId="{EABEF340-1FD7-456A-B327-9A5D3E6059D4}">
      <dgm:prSet/>
      <dgm:spPr/>
      <dgm:t>
        <a:bodyPr/>
        <a:lstStyle/>
        <a:p>
          <a:endParaRPr lang="en-US"/>
        </a:p>
      </dgm:t>
    </dgm:pt>
    <dgm:pt modelId="{F76467C3-DB95-40E0-8529-9D408250BE0A}">
      <dgm:prSet/>
      <dgm:spPr/>
      <dgm:t>
        <a:bodyPr/>
        <a:lstStyle/>
        <a:p>
          <a:r>
            <a:rPr lang="ko-KR" b="1" i="0"/>
            <a:t>결론</a:t>
          </a:r>
          <a:r>
            <a:rPr lang="en-US" b="1" i="0"/>
            <a:t>: </a:t>
          </a:r>
          <a:r>
            <a:rPr lang="ko-KR" b="1" i="0"/>
            <a:t>다음 물결을 향한 로드맵</a:t>
          </a:r>
          <a:endParaRPr lang="en-US"/>
        </a:p>
      </dgm:t>
    </dgm:pt>
    <dgm:pt modelId="{A9E3BB4C-F296-4414-971C-E6BB94D6411E}" type="parTrans" cxnId="{D219493B-BE9E-4181-972B-053F5CC73CB8}">
      <dgm:prSet/>
      <dgm:spPr/>
      <dgm:t>
        <a:bodyPr/>
        <a:lstStyle/>
        <a:p>
          <a:endParaRPr lang="en-US"/>
        </a:p>
      </dgm:t>
    </dgm:pt>
    <dgm:pt modelId="{8F4D8D4C-7371-4C69-B967-2523E9C3B72E}" type="sibTrans" cxnId="{D219493B-BE9E-4181-972B-053F5CC73CB8}">
      <dgm:prSet/>
      <dgm:spPr/>
      <dgm:t>
        <a:bodyPr/>
        <a:lstStyle/>
        <a:p>
          <a:endParaRPr lang="en-US"/>
        </a:p>
      </dgm:t>
    </dgm:pt>
    <dgm:pt modelId="{A5C0DE38-3870-4D1A-8446-417199ADAE36}">
      <dgm:prSet/>
      <dgm:spPr/>
      <dgm:t>
        <a:bodyPr/>
        <a:lstStyle/>
        <a:p>
          <a:endParaRPr lang="en-US" dirty="0"/>
        </a:p>
      </dgm:t>
    </dgm:pt>
    <dgm:pt modelId="{05CA0545-6E03-465C-8B65-F8A43FD48BF3}" type="parTrans" cxnId="{911B2407-56E5-48F6-B08F-7382F727CF16}">
      <dgm:prSet/>
      <dgm:spPr/>
      <dgm:t>
        <a:bodyPr/>
        <a:lstStyle/>
        <a:p>
          <a:pPr latinLnBrk="1"/>
          <a:endParaRPr lang="ko-KR" altLang="en-US"/>
        </a:p>
      </dgm:t>
    </dgm:pt>
    <dgm:pt modelId="{CA36E6C3-50EB-4BA6-BC8E-4FC4304ADCAB}" type="sibTrans" cxnId="{911B2407-56E5-48F6-B08F-7382F727CF16}">
      <dgm:prSet/>
      <dgm:spPr/>
      <dgm:t>
        <a:bodyPr/>
        <a:lstStyle/>
        <a:p>
          <a:pPr latinLnBrk="1"/>
          <a:endParaRPr lang="ko-KR" altLang="en-US"/>
        </a:p>
      </dgm:t>
    </dgm:pt>
    <dgm:pt modelId="{23DA372E-92F3-4830-A8D6-0832E8573A9D}">
      <dgm:prSet/>
      <dgm:spPr/>
      <dgm:t>
        <a:bodyPr/>
        <a:lstStyle/>
        <a:p>
          <a:endParaRPr lang="en-US" dirty="0"/>
        </a:p>
      </dgm:t>
    </dgm:pt>
    <dgm:pt modelId="{37370F3C-B9F8-4E42-B329-D997E36D5F0A}" type="parTrans" cxnId="{DDAEAB91-489C-4879-BECA-DBD2C44086E7}">
      <dgm:prSet/>
      <dgm:spPr/>
      <dgm:t>
        <a:bodyPr/>
        <a:lstStyle/>
        <a:p>
          <a:pPr latinLnBrk="1"/>
          <a:endParaRPr lang="ko-KR" altLang="en-US"/>
        </a:p>
      </dgm:t>
    </dgm:pt>
    <dgm:pt modelId="{4F971FF8-AD5E-48E5-861C-AA42372100E9}" type="sibTrans" cxnId="{DDAEAB91-489C-4879-BECA-DBD2C44086E7}">
      <dgm:prSet/>
      <dgm:spPr/>
      <dgm:t>
        <a:bodyPr/>
        <a:lstStyle/>
        <a:p>
          <a:pPr latinLnBrk="1"/>
          <a:endParaRPr lang="ko-KR" altLang="en-US"/>
        </a:p>
      </dgm:t>
    </dgm:pt>
    <dgm:pt modelId="{41CF166F-2F70-43E2-9E90-2342F3ACF0F8}" type="pres">
      <dgm:prSet presAssocID="{C0D37B31-3EC4-4D1B-B262-234DEAE24F87}" presName="linear" presStyleCnt="0">
        <dgm:presLayoutVars>
          <dgm:animLvl val="lvl"/>
          <dgm:resizeHandles val="exact"/>
        </dgm:presLayoutVars>
      </dgm:prSet>
      <dgm:spPr/>
    </dgm:pt>
    <dgm:pt modelId="{68D35EC8-C5C2-4E81-9548-6C0B6C50C85E}" type="pres">
      <dgm:prSet presAssocID="{DD2EC5F3-A8FD-40D4-B957-DC155785B4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B2D8717-330F-405B-B640-2B53E357CF26}" type="pres">
      <dgm:prSet presAssocID="{DD2EC5F3-A8FD-40D4-B957-DC155785B474}" presName="childText" presStyleLbl="revTx" presStyleIdx="0" presStyleCnt="1">
        <dgm:presLayoutVars>
          <dgm:bulletEnabled val="1"/>
        </dgm:presLayoutVars>
      </dgm:prSet>
      <dgm:spPr/>
    </dgm:pt>
    <dgm:pt modelId="{C089BFED-7339-4F0D-BA39-FF83FA786781}" type="pres">
      <dgm:prSet presAssocID="{F76467C3-DB95-40E0-8529-9D408250B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6E24502-CDBE-412E-B8C2-85E7BB44E07F}" type="presOf" srcId="{F98CEECA-5D56-4BCE-A3D0-F4E72A830370}" destId="{5B2D8717-330F-405B-B640-2B53E357CF26}" srcOrd="0" destOrd="8" presId="urn:microsoft.com/office/officeart/2005/8/layout/vList2"/>
    <dgm:cxn modelId="{911B2407-56E5-48F6-B08F-7382F727CF16}" srcId="{A7DEFF7B-CA78-4431-B5BE-88D188A86426}" destId="{A5C0DE38-3870-4D1A-8446-417199ADAE36}" srcOrd="2" destOrd="0" parTransId="{05CA0545-6E03-465C-8B65-F8A43FD48BF3}" sibTransId="{CA36E6C3-50EB-4BA6-BC8E-4FC4304ADCAB}"/>
    <dgm:cxn modelId="{331D0614-8780-4041-A80D-1628194BC742}" type="presOf" srcId="{00ED1129-D66D-427E-AD81-784B128E93FE}" destId="{5B2D8717-330F-405B-B640-2B53E357CF26}" srcOrd="0" destOrd="6" presId="urn:microsoft.com/office/officeart/2005/8/layout/vList2"/>
    <dgm:cxn modelId="{EC820F18-41FF-472F-8C8A-A7DCCA600B88}" type="presOf" srcId="{F76467C3-DB95-40E0-8529-9D408250BE0A}" destId="{C089BFED-7339-4F0D-BA39-FF83FA786781}" srcOrd="0" destOrd="0" presId="urn:microsoft.com/office/officeart/2005/8/layout/vList2"/>
    <dgm:cxn modelId="{4C6D481A-C93F-417D-9226-53ECEFD8D1FE}" type="presOf" srcId="{2F42F931-C8D3-4A89-90A3-D5E3E6050201}" destId="{5B2D8717-330F-405B-B640-2B53E357CF26}" srcOrd="0" destOrd="1" presId="urn:microsoft.com/office/officeart/2005/8/layout/vList2"/>
    <dgm:cxn modelId="{317E591F-2C8E-4F28-A51A-1C6198D6B68B}" type="presOf" srcId="{C4BA86C8-236A-4569-AADF-60D75C506059}" destId="{5B2D8717-330F-405B-B640-2B53E357CF26}" srcOrd="0" destOrd="10" presId="urn:microsoft.com/office/officeart/2005/8/layout/vList2"/>
    <dgm:cxn modelId="{C53C2626-4DB7-4EF7-A7CB-6FE911DF0851}" srcId="{7ECC48EC-66C2-43AC-B1D7-A447E75EAE63}" destId="{00ED1129-D66D-427E-AD81-784B128E93FE}" srcOrd="1" destOrd="0" parTransId="{1193ADEF-D155-4417-B6B8-9535A967814A}" sibTransId="{3634966A-7CE3-4B0E-8CA9-A3CA45A335BA}"/>
    <dgm:cxn modelId="{0C11E739-096B-4DBE-BBA6-D85253437FB3}" type="presOf" srcId="{C0D37B31-3EC4-4D1B-B262-234DEAE24F87}" destId="{41CF166F-2F70-43E2-9E90-2342F3ACF0F8}" srcOrd="0" destOrd="0" presId="urn:microsoft.com/office/officeart/2005/8/layout/vList2"/>
    <dgm:cxn modelId="{D219493B-BE9E-4181-972B-053F5CC73CB8}" srcId="{C0D37B31-3EC4-4D1B-B262-234DEAE24F87}" destId="{F76467C3-DB95-40E0-8529-9D408250BE0A}" srcOrd="1" destOrd="0" parTransId="{A9E3BB4C-F296-4414-971C-E6BB94D6411E}" sibTransId="{8F4D8D4C-7371-4C69-B967-2523E9C3B72E}"/>
    <dgm:cxn modelId="{EABEF340-1FD7-456A-B327-9A5D3E6059D4}" srcId="{F98CEECA-5D56-4BCE-A3D0-F4E72A830370}" destId="{92A07746-A2B8-4FDE-954B-E385572ED2F6}" srcOrd="2" destOrd="0" parTransId="{5CC11242-024B-401E-84E7-7318BFE4513E}" sibTransId="{450CBFAC-1296-42E4-9AE4-85DB3ED16F24}"/>
    <dgm:cxn modelId="{15CAB25C-7DA1-409D-8D9B-1B072DD24AA5}" type="presOf" srcId="{A5C0DE38-3870-4D1A-8446-417199ADAE36}" destId="{5B2D8717-330F-405B-B640-2B53E357CF26}" srcOrd="0" destOrd="3" presId="urn:microsoft.com/office/officeart/2005/8/layout/vList2"/>
    <dgm:cxn modelId="{57AFE163-9225-4FE2-8C5F-4FCC594097B0}" type="presOf" srcId="{0A11A4C9-71CB-40FE-A615-275791150B4A}" destId="{5B2D8717-330F-405B-B640-2B53E357CF26}" srcOrd="0" destOrd="2" presId="urn:microsoft.com/office/officeart/2005/8/layout/vList2"/>
    <dgm:cxn modelId="{7DBF5067-B9DF-4178-9B61-6D836929FA40}" type="presOf" srcId="{23DA372E-92F3-4830-A8D6-0832E8573A9D}" destId="{5B2D8717-330F-405B-B640-2B53E357CF26}" srcOrd="0" destOrd="7" presId="urn:microsoft.com/office/officeart/2005/8/layout/vList2"/>
    <dgm:cxn modelId="{E20C304C-C3C0-4EE9-BB2C-BA7AE39889A0}" srcId="{A7DEFF7B-CA78-4431-B5BE-88D188A86426}" destId="{0A11A4C9-71CB-40FE-A615-275791150B4A}" srcOrd="1" destOrd="0" parTransId="{1DFF2369-82EE-4404-8044-24083C03779F}" sibTransId="{10F0A044-A432-4078-A896-C62F0B674CB7}"/>
    <dgm:cxn modelId="{6973B74D-47E3-41CF-AD0F-4C3783D3A447}" type="presOf" srcId="{7ECC48EC-66C2-43AC-B1D7-A447E75EAE63}" destId="{5B2D8717-330F-405B-B640-2B53E357CF26}" srcOrd="0" destOrd="4" presId="urn:microsoft.com/office/officeart/2005/8/layout/vList2"/>
    <dgm:cxn modelId="{0AD25A5A-B505-45F2-9703-4F452384E1BC}" srcId="{A7DEFF7B-CA78-4431-B5BE-88D188A86426}" destId="{2F42F931-C8D3-4A89-90A3-D5E3E6050201}" srcOrd="0" destOrd="0" parTransId="{95FBB7EB-7334-4F25-88AC-616357C3DBFC}" sibTransId="{15D31DC3-4ADB-404C-98C3-EF00C9CE383A}"/>
    <dgm:cxn modelId="{95260F7C-1FB3-4116-B89A-7D4E9749AAD8}" srcId="{DD2EC5F3-A8FD-40D4-B957-DC155785B474}" destId="{A7DEFF7B-CA78-4431-B5BE-88D188A86426}" srcOrd="0" destOrd="0" parTransId="{B64FFA4D-4C8A-456F-B360-86CECE178717}" sibTransId="{F6BCD212-59A0-48BE-8E42-D1D500386015}"/>
    <dgm:cxn modelId="{DDAEAB91-489C-4879-BECA-DBD2C44086E7}" srcId="{7ECC48EC-66C2-43AC-B1D7-A447E75EAE63}" destId="{23DA372E-92F3-4830-A8D6-0832E8573A9D}" srcOrd="2" destOrd="0" parTransId="{37370F3C-B9F8-4E42-B329-D997E36D5F0A}" sibTransId="{4F971FF8-AD5E-48E5-861C-AA42372100E9}"/>
    <dgm:cxn modelId="{2FD31395-56C3-41B6-A103-A5D110F98638}" srcId="{F98CEECA-5D56-4BCE-A3D0-F4E72A830370}" destId="{C4BA86C8-236A-4569-AADF-60D75C506059}" srcOrd="1" destOrd="0" parTransId="{DD58978D-5CA7-47D1-AAA1-629CB255EA54}" sibTransId="{D9016A70-1DF7-43DC-8A6D-EA42987AC53D}"/>
    <dgm:cxn modelId="{69DE059E-620F-4924-BB4A-61BB1A14C9C2}" srcId="{DD2EC5F3-A8FD-40D4-B957-DC155785B474}" destId="{7ECC48EC-66C2-43AC-B1D7-A447E75EAE63}" srcOrd="1" destOrd="0" parTransId="{0C62F1F9-4202-4745-9E2C-0131F8A6A6CE}" sibTransId="{328B2E93-5AE0-47C3-8D05-F5FDB1F83194}"/>
    <dgm:cxn modelId="{69EFAF9F-8ED3-4EFA-B9B9-BE24CCB6E254}" srcId="{F98CEECA-5D56-4BCE-A3D0-F4E72A830370}" destId="{F714F580-664D-4EA7-87BA-BE3C580AC62A}" srcOrd="0" destOrd="0" parTransId="{B90BCF09-829B-4747-9257-C81485A1F4C2}" sibTransId="{162A048E-1455-4908-AA85-1680360FEAD1}"/>
    <dgm:cxn modelId="{4B2392A2-4D16-4F6D-88C2-165125239D3E}" type="presOf" srcId="{92A07746-A2B8-4FDE-954B-E385572ED2F6}" destId="{5B2D8717-330F-405B-B640-2B53E357CF26}" srcOrd="0" destOrd="11" presId="urn:microsoft.com/office/officeart/2005/8/layout/vList2"/>
    <dgm:cxn modelId="{6113E6B0-4C48-4733-9231-EA50720F0992}" srcId="{DD2EC5F3-A8FD-40D4-B957-DC155785B474}" destId="{F98CEECA-5D56-4BCE-A3D0-F4E72A830370}" srcOrd="2" destOrd="0" parTransId="{FBDFB457-B16F-44CF-9952-426A1BB3DAF2}" sibTransId="{1C37B5A0-9383-4E8F-8A2A-64089B692AF3}"/>
    <dgm:cxn modelId="{E9C0EBDA-809B-4CB8-A700-0BF248C8D287}" type="presOf" srcId="{DD2EC5F3-A8FD-40D4-B957-DC155785B474}" destId="{68D35EC8-C5C2-4E81-9548-6C0B6C50C85E}" srcOrd="0" destOrd="0" presId="urn:microsoft.com/office/officeart/2005/8/layout/vList2"/>
    <dgm:cxn modelId="{44D91AE1-A2A4-419B-832F-A14186F9D839}" type="presOf" srcId="{199C3217-019F-4F21-B8A5-4E84A1B9D841}" destId="{5B2D8717-330F-405B-B640-2B53E357CF26}" srcOrd="0" destOrd="5" presId="urn:microsoft.com/office/officeart/2005/8/layout/vList2"/>
    <dgm:cxn modelId="{68FC7CE3-3585-4760-80CB-6BFC605F87A4}" srcId="{C0D37B31-3EC4-4D1B-B262-234DEAE24F87}" destId="{DD2EC5F3-A8FD-40D4-B957-DC155785B474}" srcOrd="0" destOrd="0" parTransId="{EE29C032-BCB2-4FE2-8954-FB9A7286CFBD}" sibTransId="{BCDA2142-056B-4057-9257-12278AF95888}"/>
    <dgm:cxn modelId="{60F9C1E3-5E5F-4F21-A889-5A72BC534E84}" type="presOf" srcId="{F714F580-664D-4EA7-87BA-BE3C580AC62A}" destId="{5B2D8717-330F-405B-B640-2B53E357CF26}" srcOrd="0" destOrd="9" presId="urn:microsoft.com/office/officeart/2005/8/layout/vList2"/>
    <dgm:cxn modelId="{55749AF9-0755-493B-B955-945411D79E20}" srcId="{7ECC48EC-66C2-43AC-B1D7-A447E75EAE63}" destId="{199C3217-019F-4F21-B8A5-4E84A1B9D841}" srcOrd="0" destOrd="0" parTransId="{72A5CC2B-B8F6-4EB1-8E1A-BB7A1CD0565D}" sibTransId="{3BE8806D-54DB-4AA3-9540-69E5B6E4FB5E}"/>
    <dgm:cxn modelId="{770413FE-644B-4AEA-9174-6E9B48BAF959}" type="presOf" srcId="{A7DEFF7B-CA78-4431-B5BE-88D188A86426}" destId="{5B2D8717-330F-405B-B640-2B53E357CF26}" srcOrd="0" destOrd="0" presId="urn:microsoft.com/office/officeart/2005/8/layout/vList2"/>
    <dgm:cxn modelId="{639BC8B1-6D03-478A-8410-88219F00C76A}" type="presParOf" srcId="{41CF166F-2F70-43E2-9E90-2342F3ACF0F8}" destId="{68D35EC8-C5C2-4E81-9548-6C0B6C50C85E}" srcOrd="0" destOrd="0" presId="urn:microsoft.com/office/officeart/2005/8/layout/vList2"/>
    <dgm:cxn modelId="{E052C8E9-D22A-4E48-BB6D-0BCA934A0989}" type="presParOf" srcId="{41CF166F-2F70-43E2-9E90-2342F3ACF0F8}" destId="{5B2D8717-330F-405B-B640-2B53E357CF26}" srcOrd="1" destOrd="0" presId="urn:microsoft.com/office/officeart/2005/8/layout/vList2"/>
    <dgm:cxn modelId="{79FC437B-C1D9-4DBA-A4DA-168299509245}" type="presParOf" srcId="{41CF166F-2F70-43E2-9E90-2342F3ACF0F8}" destId="{C089BFED-7339-4F0D-BA39-FF83FA78678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B7259-8A1F-4637-8B6A-68695837BAC0}">
      <dsp:nvSpPr>
        <dsp:cNvPr id="0" name=""/>
        <dsp:cNvSpPr/>
      </dsp:nvSpPr>
      <dsp:spPr>
        <a:xfrm>
          <a:off x="0" y="44362"/>
          <a:ext cx="6583680" cy="62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i="0" kern="1200"/>
            <a:t>서론</a:t>
          </a:r>
          <a:r>
            <a:rPr lang="en-US" sz="2000" b="1" i="0" kern="1200"/>
            <a:t>: </a:t>
          </a:r>
          <a:r>
            <a:rPr lang="ko-KR" sz="2000" b="1" i="0" kern="1200"/>
            <a:t>생각하는 붓 </a:t>
          </a:r>
          <a:r>
            <a:rPr lang="en-US" sz="2000" b="1" i="0" kern="1200"/>
            <a:t>- </a:t>
          </a:r>
          <a:r>
            <a:rPr lang="ko-KR" sz="2000" b="1" i="0" kern="1200"/>
            <a:t>알고리즘 르네상스 시대의 예술</a:t>
          </a:r>
          <a:endParaRPr lang="en-US" sz="2000" kern="1200"/>
        </a:p>
      </dsp:txBody>
      <dsp:txXfrm>
        <a:off x="30271" y="74633"/>
        <a:ext cx="6523138" cy="559558"/>
      </dsp:txXfrm>
    </dsp:sp>
    <dsp:sp modelId="{C94C70E1-674D-4D55-8A11-C345C8975F02}">
      <dsp:nvSpPr>
        <dsp:cNvPr id="0" name=""/>
        <dsp:cNvSpPr/>
      </dsp:nvSpPr>
      <dsp:spPr>
        <a:xfrm>
          <a:off x="0" y="722062"/>
          <a:ext cx="6583680" cy="62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i="0" kern="1200"/>
            <a:t>제</a:t>
          </a:r>
          <a:r>
            <a:rPr lang="en-US" sz="2000" b="1" i="0" kern="1200"/>
            <a:t>1</a:t>
          </a:r>
          <a:r>
            <a:rPr lang="ko-KR" sz="2000" b="1" i="0" kern="1200"/>
            <a:t>부 인공 뮤즈의 해부</a:t>
          </a:r>
          <a:r>
            <a:rPr lang="en-US" sz="2000" b="1" i="0" kern="1200"/>
            <a:t>: </a:t>
          </a:r>
          <a:r>
            <a:rPr lang="ko-KR" sz="2000" b="1" i="0" kern="1200"/>
            <a:t>예술가를 위한 </a:t>
          </a:r>
          <a:r>
            <a:rPr lang="en-US" sz="2000" b="1" i="0" kern="1200"/>
            <a:t>AI </a:t>
          </a:r>
          <a:r>
            <a:rPr lang="ko-KR" sz="2000" b="1" i="0" kern="1200"/>
            <a:t>입문</a:t>
          </a:r>
          <a:endParaRPr lang="en-US" sz="2000" kern="1200"/>
        </a:p>
      </dsp:txBody>
      <dsp:txXfrm>
        <a:off x="30271" y="752333"/>
        <a:ext cx="6523138" cy="559558"/>
      </dsp:txXfrm>
    </dsp:sp>
    <dsp:sp modelId="{A29C3C8B-543A-4536-9ABD-C43CCE3DD39B}">
      <dsp:nvSpPr>
        <dsp:cNvPr id="0" name=""/>
        <dsp:cNvSpPr/>
      </dsp:nvSpPr>
      <dsp:spPr>
        <a:xfrm>
          <a:off x="0" y="1342162"/>
          <a:ext cx="6583680" cy="76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032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i="0" kern="1200"/>
            <a:t>1.1 </a:t>
          </a:r>
          <a:r>
            <a:rPr lang="ko-KR" sz="1600" b="1" i="0" kern="1200"/>
            <a:t>알고리즘적 꿈의 역사</a:t>
          </a:r>
          <a:r>
            <a:rPr lang="en-US" sz="1600" b="1" i="0" kern="1200"/>
            <a:t>: </a:t>
          </a:r>
          <a:r>
            <a:rPr lang="ko-KR" sz="1600" b="1" i="0" kern="1200"/>
            <a:t>논리에서 학습으로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i="0" kern="1200"/>
            <a:t>1.2 </a:t>
          </a:r>
          <a:r>
            <a:rPr lang="ko-KR" sz="1600" b="1" i="0" kern="1200"/>
            <a:t>창조의 엔진</a:t>
          </a:r>
          <a:r>
            <a:rPr lang="en-US" sz="1600" b="1" i="0" kern="1200"/>
            <a:t>: </a:t>
          </a:r>
          <a:r>
            <a:rPr lang="ko-KR" sz="1600" b="1" i="0" kern="1200"/>
            <a:t>생성 모델 가이드</a:t>
          </a:r>
          <a:endParaRPr lang="en-US" sz="1600" kern="1200"/>
        </a:p>
      </dsp:txBody>
      <dsp:txXfrm>
        <a:off x="0" y="1342162"/>
        <a:ext cx="6583680" cy="765899"/>
      </dsp:txXfrm>
    </dsp:sp>
    <dsp:sp modelId="{9036E2E7-87E8-49D9-9476-7CF4D0E3B132}">
      <dsp:nvSpPr>
        <dsp:cNvPr id="0" name=""/>
        <dsp:cNvSpPr/>
      </dsp:nvSpPr>
      <dsp:spPr>
        <a:xfrm>
          <a:off x="0" y="2108062"/>
          <a:ext cx="6583680" cy="62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i="0" kern="1200"/>
            <a:t>제</a:t>
          </a:r>
          <a:r>
            <a:rPr lang="en-US" sz="2000" b="1" i="0" kern="1200"/>
            <a:t>2</a:t>
          </a:r>
          <a:r>
            <a:rPr lang="ko-KR" sz="2000" b="1" i="0" kern="1200"/>
            <a:t>부 글로벌 </a:t>
          </a:r>
          <a:r>
            <a:rPr lang="en-US" sz="2000" b="1" i="0" kern="1200"/>
            <a:t>AI </a:t>
          </a:r>
          <a:r>
            <a:rPr lang="ko-KR" sz="2000" b="1" i="0" kern="1200"/>
            <a:t>아트</a:t>
          </a:r>
          <a:r>
            <a:rPr lang="en-US" sz="2000" b="1" i="0" kern="1200"/>
            <a:t>-</a:t>
          </a:r>
          <a:r>
            <a:rPr lang="ko-KR" sz="2000" b="1" i="0" kern="1200"/>
            <a:t>스케이프</a:t>
          </a:r>
          <a:r>
            <a:rPr lang="en-US" sz="2000" b="1" i="0" kern="1200"/>
            <a:t>: </a:t>
          </a:r>
          <a:r>
            <a:rPr lang="ko-KR" sz="2000" b="1" i="0" kern="1200"/>
            <a:t>동시대 실천의 지형도</a:t>
          </a:r>
          <a:endParaRPr lang="en-US" sz="2000" kern="1200"/>
        </a:p>
      </dsp:txBody>
      <dsp:txXfrm>
        <a:off x="30271" y="2138333"/>
        <a:ext cx="6523138" cy="559558"/>
      </dsp:txXfrm>
    </dsp:sp>
    <dsp:sp modelId="{753F1D4C-F53B-4F48-BEF6-799C8DD3C857}">
      <dsp:nvSpPr>
        <dsp:cNvPr id="0" name=""/>
        <dsp:cNvSpPr/>
      </dsp:nvSpPr>
      <dsp:spPr>
        <a:xfrm>
          <a:off x="0" y="2728162"/>
          <a:ext cx="6583680" cy="76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032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i="0" kern="1200"/>
            <a:t>2.1 </a:t>
          </a:r>
          <a:r>
            <a:rPr lang="ko-KR" sz="1600" b="1" i="0" kern="1200"/>
            <a:t>세계적 선구자들과 그들의 철학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i="0" kern="1200"/>
            <a:t>2.2 </a:t>
          </a:r>
          <a:r>
            <a:rPr lang="ko-KR" sz="1600" b="1" i="0" kern="1200"/>
            <a:t>한국의 최전선</a:t>
          </a:r>
          <a:r>
            <a:rPr lang="en-US" sz="1600" b="1" i="0" kern="1200"/>
            <a:t>: </a:t>
          </a:r>
          <a:r>
            <a:rPr lang="ko-KR" sz="1600" b="1" i="0" kern="1200"/>
            <a:t>국내의 해석과 전시 동향</a:t>
          </a:r>
          <a:endParaRPr lang="en-US" sz="1600" kern="1200"/>
        </a:p>
      </dsp:txBody>
      <dsp:txXfrm>
        <a:off x="0" y="2728162"/>
        <a:ext cx="6583680" cy="765899"/>
      </dsp:txXfrm>
    </dsp:sp>
    <dsp:sp modelId="{419E2CD3-C45B-471D-B0BF-4EA235981711}">
      <dsp:nvSpPr>
        <dsp:cNvPr id="0" name=""/>
        <dsp:cNvSpPr/>
      </dsp:nvSpPr>
      <dsp:spPr>
        <a:xfrm>
          <a:off x="0" y="3494062"/>
          <a:ext cx="6583680" cy="62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i="0" kern="1200"/>
            <a:t>제</a:t>
          </a:r>
          <a:r>
            <a:rPr lang="en-US" sz="2000" b="1" i="0" kern="1200"/>
            <a:t>3</a:t>
          </a:r>
          <a:r>
            <a:rPr lang="ko-KR" sz="2000" b="1" i="0" kern="1200"/>
            <a:t>부 알고리즘적 딜레마</a:t>
          </a:r>
          <a:r>
            <a:rPr lang="en-US" sz="2000" b="1" i="0" kern="1200"/>
            <a:t>: </a:t>
          </a:r>
          <a:r>
            <a:rPr lang="ko-KR" sz="2000" b="1" i="0" kern="1200"/>
            <a:t>법적</a:t>
          </a:r>
          <a:r>
            <a:rPr lang="en-US" sz="2000" b="1" i="0" kern="1200"/>
            <a:t>, </a:t>
          </a:r>
          <a:r>
            <a:rPr lang="ko-KR" sz="2000" b="1" i="0" kern="1200"/>
            <a:t>윤리적 미로 탐색하기</a:t>
          </a:r>
          <a:endParaRPr lang="en-US" sz="2000" kern="1200"/>
        </a:p>
      </dsp:txBody>
      <dsp:txXfrm>
        <a:off x="30271" y="3524333"/>
        <a:ext cx="6523138" cy="559558"/>
      </dsp:txXfrm>
    </dsp:sp>
    <dsp:sp modelId="{37849D24-107E-4138-9BFB-4F7885E894D4}">
      <dsp:nvSpPr>
        <dsp:cNvPr id="0" name=""/>
        <dsp:cNvSpPr/>
      </dsp:nvSpPr>
      <dsp:spPr>
        <a:xfrm>
          <a:off x="0" y="4114162"/>
          <a:ext cx="6583680" cy="76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032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i="0" kern="1200"/>
            <a:t>3.1 </a:t>
          </a:r>
          <a:r>
            <a:rPr lang="ko-KR" sz="1600" b="1" i="0" kern="1200"/>
            <a:t>저작권의 난제</a:t>
          </a:r>
          <a:r>
            <a:rPr lang="en-US" sz="1600" b="1" i="0" kern="1200"/>
            <a:t>: </a:t>
          </a:r>
          <a:r>
            <a:rPr lang="ko-KR" sz="1600" b="1" i="0" kern="1200"/>
            <a:t>누가 저작자인가</a:t>
          </a:r>
          <a:r>
            <a:rPr lang="en-US" sz="1600" b="1" i="0" kern="1200"/>
            <a:t>?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i="0" kern="1200"/>
            <a:t>3.2 </a:t>
          </a:r>
          <a:r>
            <a:rPr lang="ko-KR" sz="1600" b="1" i="0" kern="1200"/>
            <a:t>데이터셋의 유령</a:t>
          </a:r>
          <a:r>
            <a:rPr lang="en-US" sz="1600" b="1" i="0" kern="1200"/>
            <a:t>: </a:t>
          </a:r>
          <a:r>
            <a:rPr lang="ko-KR" sz="1600" b="1" i="0" kern="1200"/>
            <a:t>편향</a:t>
          </a:r>
          <a:r>
            <a:rPr lang="en-US" sz="1600" b="1" i="0" kern="1200"/>
            <a:t>, </a:t>
          </a:r>
          <a:r>
            <a:rPr lang="ko-KR" sz="1600" b="1" i="0" kern="1200"/>
            <a:t>노동</a:t>
          </a:r>
          <a:r>
            <a:rPr lang="en-US" sz="1600" b="1" i="0" kern="1200"/>
            <a:t>, </a:t>
          </a:r>
          <a:r>
            <a:rPr lang="ko-KR" sz="1600" b="1" i="0" kern="1200"/>
            <a:t>그리고 진실성</a:t>
          </a:r>
          <a:endParaRPr lang="en-US" sz="1600" kern="1200"/>
        </a:p>
      </dsp:txBody>
      <dsp:txXfrm>
        <a:off x="0" y="4114162"/>
        <a:ext cx="6583680" cy="7658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5EC8-C5C2-4E81-9548-6C0B6C50C85E}">
      <dsp:nvSpPr>
        <dsp:cNvPr id="0" name=""/>
        <dsp:cNvSpPr/>
      </dsp:nvSpPr>
      <dsp:spPr>
        <a:xfrm>
          <a:off x="0" y="84068"/>
          <a:ext cx="9334109" cy="682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b="1" i="0" kern="1200" dirty="0"/>
            <a:t>제</a:t>
          </a:r>
          <a:r>
            <a:rPr lang="en-US" sz="2200" b="1" i="0" kern="1200" dirty="0"/>
            <a:t>4</a:t>
          </a:r>
          <a:r>
            <a:rPr lang="ko-KR" sz="2200" b="1" i="0" kern="1200" dirty="0"/>
            <a:t>부 부산의 비전</a:t>
          </a:r>
          <a:r>
            <a:rPr lang="en-US" sz="2200" b="1" i="0" kern="1200" dirty="0"/>
            <a:t>: AI </a:t>
          </a:r>
          <a:r>
            <a:rPr lang="ko-KR" sz="2200" b="1" i="0" kern="1200" dirty="0"/>
            <a:t>예술의 </a:t>
          </a:r>
          <a:r>
            <a:rPr lang="en-US" sz="2200" b="1" i="0" kern="1200" dirty="0"/>
            <a:t>'</a:t>
          </a:r>
          <a:r>
            <a:rPr lang="ko-KR" sz="2200" b="1" i="0" kern="1200" dirty="0"/>
            <a:t>시스템 </a:t>
          </a:r>
          <a:r>
            <a:rPr lang="ko-KR" sz="2200" b="1" i="0" kern="1200" dirty="0" err="1"/>
            <a:t>빌더</a:t>
          </a:r>
          <a:r>
            <a:rPr lang="en-US" sz="2200" b="1" i="0" kern="1200" dirty="0"/>
            <a:t>' </a:t>
          </a:r>
          <a:r>
            <a:rPr lang="ko-KR" sz="2200" b="1" i="0" kern="1200" dirty="0"/>
            <a:t>생태계 구축 전략</a:t>
          </a:r>
          <a:endParaRPr lang="en-US" sz="2200" kern="1200" dirty="0"/>
        </a:p>
      </dsp:txBody>
      <dsp:txXfrm>
        <a:off x="33298" y="117366"/>
        <a:ext cx="9267513" cy="615514"/>
      </dsp:txXfrm>
    </dsp:sp>
    <dsp:sp modelId="{5B2D8717-330F-405B-B640-2B53E357CF26}">
      <dsp:nvSpPr>
        <dsp:cNvPr id="0" name=""/>
        <dsp:cNvSpPr/>
      </dsp:nvSpPr>
      <dsp:spPr>
        <a:xfrm>
          <a:off x="0" y="766178"/>
          <a:ext cx="9334109" cy="491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35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4.1. '</a:t>
          </a:r>
          <a:r>
            <a:rPr lang="ko-KR" sz="1700" b="1" i="0" kern="1200"/>
            <a:t>시스템 빌더</a:t>
          </a:r>
          <a:r>
            <a:rPr lang="en-US" sz="1700" b="1" i="0" kern="1200"/>
            <a:t>'</a:t>
          </a:r>
          <a:r>
            <a:rPr lang="ko-KR" sz="1700" b="1" i="0" kern="1200"/>
            <a:t>의 해부</a:t>
          </a:r>
          <a:r>
            <a:rPr lang="en-US" sz="1700" b="1" i="0" kern="1200"/>
            <a:t>: </a:t>
          </a:r>
          <a:r>
            <a:rPr lang="ko-KR" sz="1700" b="1" i="0" kern="1200"/>
            <a:t>부산형 창작자를 위한 로드맵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4.1.1. </a:t>
          </a:r>
          <a:r>
            <a:rPr lang="ko-KR" sz="1700" b="1" i="0" kern="1200"/>
            <a:t>기술적 역량</a:t>
          </a:r>
          <a:r>
            <a:rPr lang="en-US" sz="1700" b="1" i="0" kern="1200"/>
            <a:t>: </a:t>
          </a:r>
          <a:r>
            <a:rPr lang="ko-KR" sz="1700" b="1" i="0" kern="1200"/>
            <a:t>코드</a:t>
          </a:r>
          <a:r>
            <a:rPr lang="en-US" sz="1700" b="1" i="0" kern="1200"/>
            <a:t>, </a:t>
          </a:r>
          <a:r>
            <a:rPr lang="ko-KR" sz="1700" b="1" i="0" kern="1200"/>
            <a:t>데이터</a:t>
          </a:r>
          <a:r>
            <a:rPr lang="en-US" sz="1700" b="1" i="0" kern="1200"/>
            <a:t>, </a:t>
          </a:r>
          <a:r>
            <a:rPr lang="ko-KR" sz="1700" b="1" i="0" kern="1200"/>
            <a:t>그리고 하드웨어의 지배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 dirty="0"/>
            <a:t>4.1.2. </a:t>
          </a:r>
          <a:r>
            <a:rPr lang="ko-KR" sz="1700" b="1" i="0" kern="1200" dirty="0"/>
            <a:t>개념적 깊이</a:t>
          </a:r>
          <a:r>
            <a:rPr lang="en-US" sz="1700" b="1" i="0" kern="1200" dirty="0"/>
            <a:t>: </a:t>
          </a:r>
          <a:r>
            <a:rPr lang="ko-KR" sz="1700" b="1" i="0" kern="1200" dirty="0"/>
            <a:t>기술을 넘어선 예술적</a:t>
          </a:r>
          <a:r>
            <a:rPr lang="en-US" sz="1700" b="1" i="0" kern="1200" dirty="0"/>
            <a:t>, </a:t>
          </a:r>
          <a:r>
            <a:rPr lang="ko-KR" sz="1700" b="1" i="0" kern="1200" dirty="0"/>
            <a:t>비판적 철학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 dirty="0"/>
            <a:t>4.2. </a:t>
          </a:r>
          <a:r>
            <a:rPr lang="ko-KR" sz="1700" b="1" i="0" kern="1200" dirty="0"/>
            <a:t>현황 진단</a:t>
          </a:r>
          <a:r>
            <a:rPr lang="en-US" sz="1700" b="1" i="0" kern="1200" dirty="0"/>
            <a:t>: </a:t>
          </a:r>
          <a:r>
            <a:rPr lang="ko-KR" sz="1700" b="1" i="0" kern="1200" dirty="0"/>
            <a:t>부산의 기회와 결핍 요인 분석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 dirty="0"/>
            <a:t>4.2.1. </a:t>
          </a:r>
          <a:r>
            <a:rPr lang="ko-KR" sz="1700" b="1" i="0" kern="1200" dirty="0"/>
            <a:t>강점</a:t>
          </a:r>
          <a:r>
            <a:rPr lang="en-US" sz="1700" b="1" i="0" kern="1200" dirty="0"/>
            <a:t>(Strengths) </a:t>
          </a:r>
          <a:r>
            <a:rPr lang="ko-KR" sz="1700" b="1" i="0" kern="1200" dirty="0"/>
            <a:t>및 기회</a:t>
          </a:r>
          <a:r>
            <a:rPr lang="en-US" sz="1700" b="1" i="0" kern="1200" dirty="0"/>
            <a:t>(Opportunities): </a:t>
          </a:r>
          <a:r>
            <a:rPr lang="ko-KR" sz="1700" b="1" i="0" kern="1200" dirty="0"/>
            <a:t>잠재력의 재발견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 dirty="0"/>
            <a:t>4.2.2. </a:t>
          </a:r>
          <a:r>
            <a:rPr lang="ko-KR" sz="1700" b="1" i="0" kern="1200" dirty="0"/>
            <a:t>약점</a:t>
          </a:r>
          <a:r>
            <a:rPr lang="en-US" sz="1700" b="1" i="0" kern="1200" dirty="0"/>
            <a:t>(Weaknesses) </a:t>
          </a:r>
          <a:r>
            <a:rPr lang="ko-KR" sz="1700" b="1" i="0" kern="1200" dirty="0"/>
            <a:t>및 위협</a:t>
          </a:r>
          <a:r>
            <a:rPr lang="en-US" sz="1700" b="1" i="0" kern="1200" dirty="0"/>
            <a:t>(Threats): </a:t>
          </a:r>
          <a:r>
            <a:rPr lang="ko-KR" sz="1700" b="1" i="0" kern="1200" dirty="0"/>
            <a:t>시급히 해결해야 할 과제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 dirty="0"/>
            <a:t>4.3. </a:t>
          </a:r>
          <a:r>
            <a:rPr lang="ko-KR" sz="1700" b="1" i="0" kern="1200" dirty="0"/>
            <a:t>실행 전략</a:t>
          </a:r>
          <a:r>
            <a:rPr lang="en-US" sz="1700" b="1" i="0" kern="1200" dirty="0"/>
            <a:t>: '</a:t>
          </a:r>
          <a:r>
            <a:rPr lang="ko-KR" sz="1700" b="1" i="0" kern="1200" dirty="0"/>
            <a:t>생산자 도시 부산</a:t>
          </a:r>
          <a:r>
            <a:rPr lang="en-US" sz="1700" b="1" i="0" kern="1200" dirty="0"/>
            <a:t>'</a:t>
          </a:r>
          <a:r>
            <a:rPr lang="ko-KR" sz="1700" b="1" i="0" kern="1200" dirty="0"/>
            <a:t>을 위한 </a:t>
          </a:r>
          <a:r>
            <a:rPr lang="en-US" sz="1700" b="1" i="0" kern="1200" dirty="0"/>
            <a:t>3</a:t>
          </a:r>
          <a:r>
            <a:rPr lang="ko-KR" sz="1700" b="1" i="0" kern="1200" dirty="0"/>
            <a:t>대 추진체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4.3.1. </a:t>
          </a:r>
          <a:r>
            <a:rPr lang="ko-KR" sz="1700" b="1" i="0" kern="1200"/>
            <a:t>추진체 </a:t>
          </a:r>
          <a:r>
            <a:rPr lang="en-US" sz="1700" b="1" i="0" kern="1200"/>
            <a:t>1: '</a:t>
          </a:r>
          <a:r>
            <a:rPr lang="ko-KR" sz="1700" b="1" i="0" kern="1200"/>
            <a:t>부산 </a:t>
          </a:r>
          <a:r>
            <a:rPr lang="en-US" sz="1700" b="1" i="0" kern="1200"/>
            <a:t>AI </a:t>
          </a:r>
          <a:r>
            <a:rPr lang="ko-KR" sz="1700" b="1" i="0" kern="1200"/>
            <a:t>아트</a:t>
          </a:r>
          <a:r>
            <a:rPr lang="en-US" sz="1700" b="1" i="0" kern="1200"/>
            <a:t>-</a:t>
          </a:r>
          <a:r>
            <a:rPr lang="ko-KR" sz="1700" b="1" i="0" kern="1200"/>
            <a:t>테크 랩</a:t>
          </a:r>
          <a:r>
            <a:rPr lang="en-US" sz="1700" b="1" i="0" kern="1200"/>
            <a:t>' </a:t>
          </a:r>
          <a:r>
            <a:rPr lang="ko-KR" sz="1700" b="1" i="0" kern="1200"/>
            <a:t>설립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4.3.2. </a:t>
          </a:r>
          <a:r>
            <a:rPr lang="ko-KR" sz="1700" b="1" i="0" kern="1200"/>
            <a:t>추진체 </a:t>
          </a:r>
          <a:r>
            <a:rPr lang="en-US" sz="1700" b="1" i="0" kern="1200"/>
            <a:t>2: </a:t>
          </a:r>
          <a:r>
            <a:rPr lang="ko-KR" sz="1700" b="1" i="0" kern="1200"/>
            <a:t>핵심 지원 프로그램 설계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0" kern="1200"/>
            <a:t>4.3.3. </a:t>
          </a:r>
          <a:r>
            <a:rPr lang="ko-KR" sz="1700" b="1" i="0" kern="1200"/>
            <a:t>추진체 </a:t>
          </a:r>
          <a:r>
            <a:rPr lang="en-US" sz="1700" b="1" i="0" kern="1200"/>
            <a:t>3: </a:t>
          </a:r>
          <a:r>
            <a:rPr lang="ko-KR" sz="1700" b="1" i="0" kern="1200"/>
            <a:t>인재 양성 및 문화 확산</a:t>
          </a:r>
          <a:endParaRPr lang="en-US" sz="1700" kern="1200"/>
        </a:p>
      </dsp:txBody>
      <dsp:txXfrm>
        <a:off x="0" y="766178"/>
        <a:ext cx="9334109" cy="4918320"/>
      </dsp:txXfrm>
    </dsp:sp>
    <dsp:sp modelId="{C089BFED-7339-4F0D-BA39-FF83FA786781}">
      <dsp:nvSpPr>
        <dsp:cNvPr id="0" name=""/>
        <dsp:cNvSpPr/>
      </dsp:nvSpPr>
      <dsp:spPr>
        <a:xfrm>
          <a:off x="0" y="5684498"/>
          <a:ext cx="9334109" cy="682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b="1" i="0" kern="1200"/>
            <a:t>결론</a:t>
          </a:r>
          <a:r>
            <a:rPr lang="en-US" sz="2200" b="1" i="0" kern="1200"/>
            <a:t>: </a:t>
          </a:r>
          <a:r>
            <a:rPr lang="ko-KR" sz="2200" b="1" i="0" kern="1200"/>
            <a:t>다음 물결을 향한 로드맵</a:t>
          </a:r>
          <a:endParaRPr lang="en-US" sz="2200" kern="1200"/>
        </a:p>
      </dsp:txBody>
      <dsp:txXfrm>
        <a:off x="33298" y="5717796"/>
        <a:ext cx="9267513" cy="615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73D676-8C3E-4388-A3A5-EBF2BF820409}" type="datetime1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8/26/2025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E5EF0D2-5A74-4924-A793-429551F53051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EB040C8-62D2-4EA7-B200-D3B8C06AAFD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003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325ED-953C-B728-CB4B-940DD399B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3E6879-9DAC-512C-2CAB-6A7A16AAA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90EA4-CD7C-CAB8-9544-55DDE8BD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3825-2851-46FF-BABB-FD8F62885F91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814A2E-BF5E-4E03-99DE-04569C3C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D35D11-4B17-EF21-5567-5EDC62A1F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8194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1E88-457A-1ABA-6EE4-28AE88D0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94A18-E14F-E48B-14D5-5118C4A49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92B6D-C5F4-D262-C663-D9605F58C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3E84-D3D7-4C17-8275-BE51FC560446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B3551-BA90-7889-4A95-A6A71D039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DB98C-A160-169C-D385-C1CAF6BE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8122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96CBD9-FDA3-73D9-392C-596529F79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E350B2-BC93-2538-8096-367CA201A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4535E-F136-6957-F94E-813C9B58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5AED-D9E1-41C5-8A4E-F88B82D53D81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14BA28-E31E-17E7-B221-9E58F130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7CE7-BE25-C227-9059-C5A6BF0A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745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F8C4A-1C1E-761C-B3BF-0E11792B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819AB-4C07-B97A-D62A-46B2F6380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FF189-BDE5-8F46-68FF-D9BFC7E4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576-E6A4-481C-8CDB-FC514C8704E0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9E91A-37AB-B851-EFF1-5212FDFC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86476-1F63-1EB9-EB01-8A56777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3736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7D91F-39FB-1358-079B-17CAC792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128CBB-D431-9C47-2299-0829F2C55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19817-9C69-81CB-2EAE-DA0BEA04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A185-00BD-44CC-824B-AF93006F3B4F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4EE2C-610E-0CCC-1D44-243DFDE3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A2BCC-DD47-7D48-B130-717D75E4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6642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78CBF-F0FD-A97D-429C-1225E353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BB323-851C-3A95-088C-0CDE27CF6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A1C8BB-0E60-56FE-03B0-9498D8501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F584AA-F69A-F52B-8262-BD5FAA62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7994-B984-41CC-BC4F-CA9411776B26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B53336-4785-2920-4F62-295A70B9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1385DD-1A8C-46E7-65E8-372FA13C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8758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A1D1B-EF4A-F5ED-A0D6-44D06666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7A06CF-69A1-26DF-BE38-94CBB3113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583F4-E3AD-5D70-DD01-A9AABDF1A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ACDCB9-873B-3737-C5B1-CCBD3EB14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98B5E1-510F-C3F3-7410-A6CA73AA5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515B63-CEE3-16D7-0E71-E575A5AC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7994-B984-41CC-BC4F-CA9411776B26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7D6102-1C41-F3FC-91A1-B36BDF5A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944944-3F36-0077-879F-AA763277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832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56B69-5363-153B-2EF1-5D8CFA98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341B19-D05B-DAA3-82D5-37189E0A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9E7-C153-4021-BA9D-94A0830143B8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49AC22-8A30-5DDA-4DCA-D864ACD3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D1F422-13B4-D0C0-A721-4E54DF2D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5925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178241-569B-8536-02C3-4859FD387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7994-B984-41CC-BC4F-CA9411776B26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F6A388-B719-987A-4546-C391E813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ABA159-0F93-C958-400D-AD8C2E70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8069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A2B0B-9D96-E3F4-D979-B3E5B39D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AB522-891F-4894-2F08-7210149D0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1A9FE7-F37D-0BDB-97D3-C3B0B48E9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E01AD1-A688-63DE-2B33-335B7FD5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A078-C304-4365-B531-029D88C409EC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14530C-C20C-3BCE-2A5A-AC96D9B8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FECC9-CD2F-551F-DEBF-1CFA15BA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223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D2F39-11B3-9BBF-A118-6CEE2EBA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BAA3AF-3829-A3E2-3B78-C8E1F41B4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FCBB56-9B76-B382-37A0-7D3B1FC1D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0350F3-EBBA-50CC-DEED-6AA293F4D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4D0-6E5D-47DC-BB17-E13DD15CDF82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E4AC3C-B9AF-9D52-BAC3-B1AFB463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2FB849-E111-E8AC-C181-72C5900C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5638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54D7A4-E7C6-5074-31CF-4FDA1FBC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6AC97C-78FE-D0A0-7758-2D261E4C5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2CF7A-7985-35AC-0C46-66E11CB1A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DE7994-B984-41CC-BC4F-CA9411776B26}" type="datetime1">
              <a:rPr lang="ko-KR" altLang="en-US" smtClean="0"/>
              <a:pPr/>
              <a:t>2025-08-26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FC016-D2D6-3A12-110E-9D633BE82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ED56E-1EB7-2E8E-893C-16A6BE030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7A6979-0714-4377-B894-6BE4C2D6E20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78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1811" y="4047439"/>
            <a:ext cx="4137627" cy="1239894"/>
          </a:xfrm>
          <a:noFill/>
        </p:spPr>
        <p:txBody>
          <a:bodyPr rtlCol="0">
            <a:normAutofit fontScale="85000" lnSpcReduction="10000"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이수화 연구교수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/>
              <a:t>서울대학교 </a:t>
            </a:r>
            <a:r>
              <a:rPr lang="ko-KR" altLang="en-US" b="1" dirty="0" err="1"/>
              <a:t>빅데이터혁신융합대학</a:t>
            </a:r>
            <a:endParaRPr lang="en-US" altLang="ko-KR" b="1" dirty="0"/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2025.8.29</a:t>
            </a:r>
          </a:p>
          <a:p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0B525-8D62-6928-A3ED-D4F88F5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589" y="1900990"/>
            <a:ext cx="6424072" cy="976257"/>
          </a:xfrm>
          <a:prstGeom prst="rect">
            <a:avLst/>
          </a:prstGeom>
        </p:spPr>
      </p:pic>
      <p:pic>
        <p:nvPicPr>
          <p:cNvPr id="11" name="그림 10" descr="스케치, 인간의 얼굴, 일러스트레이션, 페인팅이(가) 표시된 사진&#10;&#10;자동 생성된 설명">
            <a:extLst>
              <a:ext uri="{FF2B5EF4-FFF2-40B4-BE49-F238E27FC236}">
                <a16:creationId xmlns:a16="http://schemas.microsoft.com/office/drawing/2014/main" id="{576D5DDD-C8B9-3EB8-6F8D-1C48BAB0A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5" y="296129"/>
            <a:ext cx="4719649" cy="6265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22573D-7785-428D-1A00-704D27E00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"/>
            <a:ext cx="12192000" cy="492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F2E465-B68E-78C3-877A-468F4A64E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940" y="669502"/>
            <a:ext cx="2392535" cy="4316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0C485A-9820-168D-A2A2-5FF49E78F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78" y="1160054"/>
            <a:ext cx="10704490" cy="569601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60527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9762D5-8B59-377B-83BF-EB3E5BA4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6"/>
            <a:ext cx="12192000" cy="49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3754BC-323B-01A8-393E-DD1A0EED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162" y="791716"/>
            <a:ext cx="8361001" cy="2199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12977D-3016-4B90-606E-299D66E0F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14" y="3995789"/>
            <a:ext cx="5955498" cy="21930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F0E396-36E5-0C85-83AD-A74040C5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630" y="3995788"/>
            <a:ext cx="5935020" cy="21930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8BEC1A-4410-E7F8-50E2-3E3F467BB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465" y="3292819"/>
            <a:ext cx="4134427" cy="6001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46914A-BE44-4289-987A-5BD52261C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480" y="3254714"/>
            <a:ext cx="3991532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9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AB1B2D-809F-595C-EA92-89B6415A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874"/>
            <a:ext cx="12192000" cy="44422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50B1C6-BDED-91AA-8AB4-63C805B73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6"/>
            <a:ext cx="12192000" cy="4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1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43B59-B7B1-20C2-7ED6-3F2234EE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793"/>
            <a:ext cx="12192000" cy="3862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D87BBC-F4D3-C6C6-B867-CA47CEE5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6"/>
            <a:ext cx="12192000" cy="4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8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37C507-4508-A61A-4A7D-68265E6D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6"/>
            <a:ext cx="12192000" cy="49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2B3A44-A1B9-01EE-3976-8C9239E67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470" y="1033081"/>
            <a:ext cx="3858163" cy="485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71DB7A-3310-06E3-EC69-C7BE49FDA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66" y="1866746"/>
            <a:ext cx="5833812" cy="19903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E63505-982D-0628-9728-18F909A41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478" y="1866746"/>
            <a:ext cx="5390900" cy="2014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72F839-4F98-2AB5-A68D-D3EEC708A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67" y="4082572"/>
            <a:ext cx="5833812" cy="20280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97D453-997C-75E8-4D86-CE7A1064A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5686" y="4082572"/>
            <a:ext cx="5833812" cy="203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07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DFFD1-A293-AEFD-D2AB-2244A7682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943D6B-9944-B532-1B3D-F04246AA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554"/>
            <a:ext cx="12192000" cy="6424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1842A8-8BA7-6857-1BB7-47717F44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6"/>
            <a:ext cx="12192000" cy="4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69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DD9855-C2B0-B777-6597-25E04352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050"/>
            <a:ext cx="12192000" cy="39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72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012B-5724-5489-0C69-E56F045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 </a:t>
            </a:r>
            <a:r>
              <a:rPr lang="en-US" altLang="ko-KR" dirty="0"/>
              <a:t>: </a:t>
            </a:r>
            <a:r>
              <a:rPr lang="ko-KR" altLang="en-US" dirty="0"/>
              <a:t>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8B983-C141-64D9-7318-7CD1ADDF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AI × ART BUSAN: </a:t>
            </a:r>
            <a:r>
              <a:rPr lang="ko-KR" altLang="ko-KR" sz="1600" b="1" dirty="0"/>
              <a:t>격동의 도시</a:t>
            </a:r>
            <a:r>
              <a:rPr lang="en-US" altLang="ko-KR" sz="1600" b="1" dirty="0"/>
              <a:t>, </a:t>
            </a:r>
            <a:r>
              <a:rPr lang="ko-KR" altLang="ko-KR" sz="1600" b="1" dirty="0"/>
              <a:t>새로운 파도를 그리다</a:t>
            </a:r>
          </a:p>
          <a:p>
            <a:pPr>
              <a:lnSpc>
                <a:spcPct val="150000"/>
              </a:lnSpc>
            </a:pPr>
            <a:r>
              <a:rPr lang="ko-KR" altLang="ko-KR" sz="1600" b="1" dirty="0"/>
              <a:t>서론</a:t>
            </a:r>
            <a:r>
              <a:rPr lang="en-US" altLang="ko-KR" sz="1600" b="1" dirty="0"/>
              <a:t>: </a:t>
            </a:r>
            <a:r>
              <a:rPr lang="ko-KR" altLang="ko-KR" sz="1600" b="1" dirty="0"/>
              <a:t>생각하는 붓</a:t>
            </a:r>
            <a:r>
              <a:rPr lang="en-US" altLang="ko-KR" sz="1600" b="1" dirty="0"/>
              <a:t> - </a:t>
            </a:r>
            <a:r>
              <a:rPr lang="ko-KR" altLang="ko-KR" sz="1600" b="1" dirty="0"/>
              <a:t>알고리즘 르네상스 시대의 예술</a:t>
            </a:r>
          </a:p>
          <a:p>
            <a:pPr>
              <a:lnSpc>
                <a:spcPct val="150000"/>
              </a:lnSpc>
            </a:pPr>
            <a:r>
              <a:rPr lang="ko-KR" altLang="ko-KR" sz="1600" dirty="0"/>
              <a:t>생성형 인공지능</a:t>
            </a:r>
            <a:r>
              <a:rPr lang="en-US" altLang="ko-KR" sz="1600" dirty="0"/>
              <a:t>(AI)</a:t>
            </a:r>
            <a:r>
              <a:rPr lang="ko-KR" altLang="ko-KR" sz="1600" dirty="0"/>
              <a:t>의 등장은 단순히 새로운 소프트웨어 도구의 출현을 넘어</a:t>
            </a:r>
            <a:r>
              <a:rPr lang="en-US" altLang="ko-KR" sz="1600" dirty="0"/>
              <a:t>, </a:t>
            </a:r>
            <a:r>
              <a:rPr lang="ko-KR" altLang="ko-KR" sz="1600" dirty="0"/>
              <a:t>창작 생산의 패러다임 자체를 바꾸는 지각 변동에 가깝다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</a:t>
            </a:r>
            <a:r>
              <a:rPr lang="en-US" altLang="ko-KR" sz="1600" dirty="0"/>
              <a:t> 19</a:t>
            </a:r>
            <a:r>
              <a:rPr lang="ko-KR" altLang="ko-KR" sz="1600" dirty="0"/>
              <a:t>세기 사진 기술의 발명과 비견될 만하다</a:t>
            </a:r>
            <a:r>
              <a:rPr lang="en-US" altLang="ko-KR" sz="1600" dirty="0"/>
              <a:t>. </a:t>
            </a:r>
            <a:r>
              <a:rPr lang="ko-KR" altLang="ko-KR" sz="1600" dirty="0"/>
              <a:t>사진이 회화를 순수한 재현의 부담에서 해방시키고 예술의 목적에 대한 근본적인 재평가를 촉발했듯이</a:t>
            </a:r>
            <a:r>
              <a:rPr lang="en-US" altLang="ko-KR" sz="1600" dirty="0"/>
              <a:t>, AI</a:t>
            </a:r>
            <a:r>
              <a:rPr lang="ko-KR" altLang="ko-KR" sz="1600" dirty="0"/>
              <a:t>는 예술가들을 특정 형태의 노동에서 해방시키며 창의성</a:t>
            </a:r>
            <a:r>
              <a:rPr lang="en-US" altLang="ko-KR" sz="1600" dirty="0"/>
              <a:t>, </a:t>
            </a:r>
            <a:r>
              <a:rPr lang="ko-KR" altLang="ko-KR" sz="1600" dirty="0"/>
              <a:t>저작자성</a:t>
            </a:r>
            <a:r>
              <a:rPr lang="en-US" altLang="ko-KR" sz="1600" dirty="0"/>
              <a:t>, </a:t>
            </a:r>
            <a:r>
              <a:rPr lang="ko-KR" altLang="ko-KR" sz="1600" dirty="0"/>
              <a:t>그리고 인간과 기계의 관계에 대한 심오한 질문을 던지고 있다</a:t>
            </a:r>
            <a:r>
              <a:rPr lang="en-US" altLang="ko-KR" sz="1600" dirty="0"/>
              <a:t>. </a:t>
            </a:r>
            <a:r>
              <a:rPr lang="ko-KR" altLang="ko-KR" sz="1600" dirty="0"/>
              <a:t>과거 사진의 등장이 인상주의와 같은 새로운 예술 사조를 낳았듯</a:t>
            </a:r>
            <a:r>
              <a:rPr lang="en-US" altLang="ko-KR" sz="1600" dirty="0"/>
              <a:t>, AI</a:t>
            </a:r>
            <a:r>
              <a:rPr lang="ko-KR" altLang="ko-KR" sz="1600" dirty="0"/>
              <a:t>는 우리 시대의 예술이 나아갈 새로운 길을 열고 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ko-KR" altLang="ko-KR" sz="1600" dirty="0"/>
              <a:t>본 강연의 핵심은 다음과 같다</a:t>
            </a:r>
            <a:r>
              <a:rPr lang="en-US" altLang="ko-KR" sz="1600" dirty="0"/>
              <a:t>. </a:t>
            </a:r>
            <a:r>
              <a:rPr lang="ko-KR" altLang="ko-KR" sz="1600" dirty="0"/>
              <a:t>자연과 산업</a:t>
            </a:r>
            <a:r>
              <a:rPr lang="en-US" altLang="ko-KR" sz="1600" dirty="0"/>
              <a:t>, </a:t>
            </a:r>
            <a:r>
              <a:rPr lang="ko-KR" altLang="ko-KR" sz="1600" dirty="0"/>
              <a:t>지역 정체성과 세계적 야망</a:t>
            </a:r>
            <a:r>
              <a:rPr lang="en-US" altLang="ko-KR" sz="1600" dirty="0"/>
              <a:t>, </a:t>
            </a:r>
            <a:r>
              <a:rPr lang="ko-KR" altLang="ko-KR" sz="1600" dirty="0"/>
              <a:t>역사적 기억과 기술적 미래라는 역동적이고 강력한 대조</a:t>
            </a:r>
            <a:r>
              <a:rPr lang="en-US" altLang="ko-KR" sz="1600" dirty="0"/>
              <a:t>(contrast)</a:t>
            </a:r>
            <a:r>
              <a:rPr lang="ko-KR" altLang="ko-KR" sz="1600" dirty="0"/>
              <a:t>로 정의되는 도시 부산은</a:t>
            </a:r>
            <a:r>
              <a:rPr lang="en-US" altLang="ko-KR" sz="1600" dirty="0"/>
              <a:t>, </a:t>
            </a:r>
            <a:r>
              <a:rPr lang="ko-KR" altLang="ko-KR" sz="1600" dirty="0"/>
              <a:t>단순히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예술을 수용하는 것을 넘어</a:t>
            </a:r>
            <a:r>
              <a:rPr lang="en-US" altLang="ko-KR" sz="1600" dirty="0"/>
              <a:t>, </a:t>
            </a:r>
            <a:r>
              <a:rPr lang="ko-KR" altLang="ko-KR" sz="1600" dirty="0"/>
              <a:t>새롭고 의미 있는 예술 언어를 주조할 독보적인 위치에 서 있다</a:t>
            </a:r>
            <a:r>
              <a:rPr lang="en-US" altLang="ko-KR" sz="1600" dirty="0"/>
              <a:t>. </a:t>
            </a:r>
            <a:r>
              <a:rPr lang="ko-KR" altLang="ko-KR" sz="1600" dirty="0"/>
              <a:t>이 발표는 부산이 어떻게 도시 고유의</a:t>
            </a:r>
            <a:r>
              <a:rPr lang="en-US" altLang="ko-KR" sz="1600" dirty="0"/>
              <a:t> '</a:t>
            </a:r>
            <a:r>
              <a:rPr lang="ko-KR" altLang="ko-KR" sz="1600" dirty="0"/>
              <a:t>데이터</a:t>
            </a:r>
            <a:r>
              <a:rPr lang="en-US" altLang="ko-KR" sz="1600" dirty="0"/>
              <a:t>-DNA'</a:t>
            </a:r>
            <a:r>
              <a:rPr lang="ko-KR" altLang="ko-KR" sz="1600" dirty="0"/>
              <a:t>를 활용하여 독창적이고 진정성 있으며</a:t>
            </a:r>
            <a:r>
              <a:rPr lang="en-US" altLang="ko-KR" sz="1600" dirty="0"/>
              <a:t>, </a:t>
            </a:r>
            <a:r>
              <a:rPr lang="ko-KR" altLang="ko-KR" sz="1600" dirty="0"/>
              <a:t>동시대의 시대정신</a:t>
            </a:r>
            <a:r>
              <a:rPr lang="en-US" altLang="ko-KR" sz="1600" dirty="0"/>
              <a:t>(Zeitgeist)</a:t>
            </a:r>
            <a:r>
              <a:rPr lang="ko-KR" altLang="ko-KR" sz="1600" dirty="0"/>
              <a:t>을 담아내는</a:t>
            </a:r>
            <a:r>
              <a:rPr lang="en-US" altLang="ko-KR" sz="1600" dirty="0"/>
              <a:t> AI </a:t>
            </a:r>
            <a:r>
              <a:rPr lang="ko-KR" altLang="ko-KR" sz="1600" dirty="0"/>
              <a:t>기반 예술을 창조할 수 있을지에 대한 청사진을 제시하고자 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04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5935-2FA0-3F6B-DCF1-0934A3DF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7442D-E8EF-B06B-1CF3-800704157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b="1" dirty="0"/>
              <a:t>제</a:t>
            </a:r>
            <a:r>
              <a:rPr lang="en-US" altLang="ko-KR" sz="1600" b="1" dirty="0"/>
              <a:t>1</a:t>
            </a:r>
            <a:r>
              <a:rPr lang="ko-KR" altLang="ko-KR" sz="1600" b="1" dirty="0"/>
              <a:t>부 인공 뮤즈의 해부</a:t>
            </a:r>
            <a:r>
              <a:rPr lang="en-US" altLang="ko-KR" sz="1600" b="1" dirty="0"/>
              <a:t>: </a:t>
            </a:r>
            <a:r>
              <a:rPr lang="ko-KR" altLang="ko-KR" sz="1600" b="1" dirty="0"/>
              <a:t>예술가를 위한</a:t>
            </a:r>
            <a:r>
              <a:rPr lang="en-US" altLang="ko-KR" sz="1600" b="1" dirty="0"/>
              <a:t> AI </a:t>
            </a:r>
            <a:r>
              <a:rPr lang="ko-KR" altLang="ko-KR" sz="1600" b="1" dirty="0"/>
              <a:t>입문</a:t>
            </a:r>
          </a:p>
          <a:p>
            <a:pPr>
              <a:lnSpc>
                <a:spcPct val="150000"/>
              </a:lnSpc>
            </a:pPr>
            <a:r>
              <a:rPr lang="ko-KR" altLang="ko-KR" sz="1600" dirty="0"/>
              <a:t>이 장에서는 비기술적</a:t>
            </a:r>
            <a:r>
              <a:rPr lang="en-US" altLang="ko-KR" sz="1600" dirty="0"/>
              <a:t>, </a:t>
            </a:r>
            <a:r>
              <a:rPr lang="ko-KR" altLang="ko-KR" sz="1600" dirty="0"/>
              <a:t>문화적 배경을 가진 청중을 위해 기술의 신비를 벗겨내고</a:t>
            </a:r>
            <a:r>
              <a:rPr lang="en-US" altLang="ko-KR" sz="1600" dirty="0"/>
              <a:t>, </a:t>
            </a:r>
            <a:r>
              <a:rPr lang="ko-KR" altLang="ko-KR" sz="1600" dirty="0"/>
              <a:t>강연 전반에 걸쳐 사용될 공통의 어휘를 정립한다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1.1 </a:t>
            </a:r>
            <a:r>
              <a:rPr lang="ko-KR" altLang="ko-KR" sz="1600" b="1" dirty="0"/>
              <a:t>알고리즘적 꿈의 역사</a:t>
            </a:r>
            <a:r>
              <a:rPr lang="en-US" altLang="ko-KR" sz="1600" b="1" dirty="0"/>
              <a:t>: </a:t>
            </a:r>
            <a:r>
              <a:rPr lang="ko-KR" altLang="ko-KR" sz="1600" b="1" dirty="0"/>
              <a:t>논리에서 학습으로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AI </a:t>
            </a:r>
            <a:r>
              <a:rPr lang="ko-KR" altLang="ko-KR" sz="1600" dirty="0"/>
              <a:t>연구의 역사는 크게 두 가지 접근법의 경쟁과 융합으로 점철되어 왔다</a:t>
            </a:r>
            <a:r>
              <a:rPr lang="en-US" altLang="ko-KR" sz="1600" dirty="0"/>
              <a:t>. </a:t>
            </a:r>
            <a:r>
              <a:rPr lang="ko-KR" altLang="ko-KR" sz="1600" dirty="0"/>
              <a:t>하나는 인간이 정의한 규칙과 논리를 기반으로 하는</a:t>
            </a:r>
            <a:r>
              <a:rPr lang="en-US" altLang="ko-KR" sz="1600" dirty="0"/>
              <a:t> **</a:t>
            </a:r>
            <a:r>
              <a:rPr lang="ko-KR" altLang="ko-KR" sz="1600" dirty="0"/>
              <a:t>기호주의</a:t>
            </a:r>
            <a:r>
              <a:rPr lang="en-US" altLang="ko-KR" sz="1600" dirty="0"/>
              <a:t>(Symbolic AI)**</a:t>
            </a:r>
            <a:r>
              <a:rPr lang="ko-KR" altLang="ko-KR" sz="1600" dirty="0"/>
              <a:t>이며</a:t>
            </a:r>
            <a:r>
              <a:rPr lang="en-US" altLang="ko-KR" sz="1600" dirty="0"/>
              <a:t>, </a:t>
            </a:r>
            <a:r>
              <a:rPr lang="ko-KR" altLang="ko-KR" sz="1600" dirty="0"/>
              <a:t>다른 하나는 뇌의 신경망을 모방하여 데이터로부터 스스로 학습하는</a:t>
            </a:r>
            <a:r>
              <a:rPr lang="en-US" altLang="ko-KR" sz="1600" dirty="0"/>
              <a:t> **</a:t>
            </a:r>
            <a:r>
              <a:rPr lang="ko-KR" altLang="ko-KR" sz="1600" dirty="0"/>
              <a:t>연결주의</a:t>
            </a:r>
            <a:r>
              <a:rPr lang="en-US" altLang="ko-KR" sz="1600" dirty="0"/>
              <a:t>(Connectionism)**</a:t>
            </a:r>
            <a:r>
              <a:rPr lang="ko-KR" altLang="ko-KR" sz="1600" dirty="0"/>
              <a:t>이다</a:t>
            </a:r>
            <a:r>
              <a:rPr lang="en-US" altLang="ko-KR" sz="1600" dirty="0"/>
              <a:t>. </a:t>
            </a:r>
            <a:r>
              <a:rPr lang="ko-KR" altLang="ko-KR" sz="1600" dirty="0"/>
              <a:t>이 역사적 이원성은 오늘날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예술을 이해하는 데 결정적인 단서를 제공한다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AI </a:t>
            </a:r>
            <a:r>
              <a:rPr lang="ko-KR" altLang="ko-KR" sz="1600" dirty="0"/>
              <a:t>개발사는 여러 차례의 부흥기</a:t>
            </a:r>
            <a:r>
              <a:rPr lang="en-US" altLang="ko-KR" sz="1600" dirty="0"/>
              <a:t>('AI</a:t>
            </a:r>
            <a:r>
              <a:rPr lang="ko-KR" altLang="ko-KR" sz="1600" dirty="0"/>
              <a:t>의 봄</a:t>
            </a:r>
            <a:r>
              <a:rPr lang="en-US" altLang="ko-KR" sz="1600" dirty="0"/>
              <a:t>')</a:t>
            </a:r>
            <a:r>
              <a:rPr lang="ko-KR" altLang="ko-KR" sz="1600" dirty="0"/>
              <a:t>와 침체기</a:t>
            </a:r>
            <a:r>
              <a:rPr lang="en-US" altLang="ko-KR" sz="1600" dirty="0"/>
              <a:t>('AI</a:t>
            </a:r>
            <a:r>
              <a:rPr lang="ko-KR" altLang="ko-KR" sz="1600" dirty="0"/>
              <a:t>의 겨울</a:t>
            </a:r>
            <a:r>
              <a:rPr lang="en-US" altLang="ko-KR" sz="1600" dirty="0"/>
              <a:t>')</a:t>
            </a:r>
            <a:r>
              <a:rPr lang="ko-KR" altLang="ko-KR" sz="1600" dirty="0"/>
              <a:t>를 겪으며 발전해왔다</a:t>
            </a:r>
            <a:r>
              <a:rPr lang="en-US" altLang="ko-KR" sz="1600" dirty="0"/>
              <a:t>. 1956</a:t>
            </a:r>
            <a:r>
              <a:rPr lang="ko-KR" altLang="ko-KR" sz="1600" dirty="0"/>
              <a:t>년 다트머스 회의에서</a:t>
            </a:r>
            <a:r>
              <a:rPr lang="en-US" altLang="ko-KR" sz="1600" dirty="0"/>
              <a:t> '</a:t>
            </a:r>
            <a:r>
              <a:rPr lang="ko-KR" altLang="ko-KR" sz="1600" dirty="0"/>
              <a:t>인공지능</a:t>
            </a:r>
            <a:r>
              <a:rPr lang="en-US" altLang="ko-KR" sz="1600" dirty="0"/>
              <a:t>'</a:t>
            </a:r>
            <a:r>
              <a:rPr lang="ko-KR" altLang="ko-KR" sz="1600" dirty="0"/>
              <a:t>이라는 용어가 탄생한 이래</a:t>
            </a:r>
            <a:r>
              <a:rPr lang="en-US" altLang="ko-KR" sz="1600" dirty="0"/>
              <a:t>, </a:t>
            </a:r>
            <a:r>
              <a:rPr lang="ko-KR" altLang="ko-KR" sz="1600" dirty="0"/>
              <a:t>초기 연구자들은 체스 챔피언을 이기고 새로운 수학 정리를 증명하는 기계를</a:t>
            </a:r>
            <a:r>
              <a:rPr lang="en-US" altLang="ko-KR" sz="1600" dirty="0"/>
              <a:t> 10</a:t>
            </a:r>
            <a:r>
              <a:rPr lang="ko-KR" altLang="ko-KR" sz="1600" dirty="0"/>
              <a:t>년 안에 만들 수 있다고 낙관했다</a:t>
            </a:r>
            <a:r>
              <a:rPr lang="en-US" altLang="ko-KR" sz="1600" dirty="0"/>
              <a:t>. 1970</a:t>
            </a:r>
            <a:r>
              <a:rPr lang="ko-KR" altLang="ko-KR" sz="1600" dirty="0"/>
              <a:t>년대와</a:t>
            </a:r>
            <a:r>
              <a:rPr lang="en-US" altLang="ko-KR" sz="1600" dirty="0"/>
              <a:t> 80</a:t>
            </a:r>
            <a:r>
              <a:rPr lang="ko-KR" altLang="ko-KR" sz="1600" dirty="0"/>
              <a:t>년대에는 특정 분야의 전문가 지식을 규칙 기반으로 입력해 문제를 해결하는</a:t>
            </a:r>
            <a:r>
              <a:rPr lang="en-US" altLang="ko-KR" sz="1600" dirty="0"/>
              <a:t> '</a:t>
            </a:r>
            <a:r>
              <a:rPr lang="ko-KR" altLang="ko-KR" sz="1600" dirty="0"/>
              <a:t>전문가 시스템</a:t>
            </a:r>
            <a:r>
              <a:rPr lang="en-US" altLang="ko-KR" sz="1600" dirty="0"/>
              <a:t>(Expert System)'</a:t>
            </a:r>
            <a:r>
              <a:rPr lang="ko-KR" altLang="ko-KR" sz="1600" dirty="0"/>
              <a:t>이 부상하며 첫 번째</a:t>
            </a:r>
            <a:r>
              <a:rPr lang="en-US" altLang="ko-KR" sz="1600" dirty="0"/>
              <a:t> 'AI</a:t>
            </a:r>
            <a:r>
              <a:rPr lang="ko-KR" altLang="ko-KR" sz="1600" dirty="0"/>
              <a:t>의 봄</a:t>
            </a:r>
            <a:r>
              <a:rPr lang="en-US" altLang="ko-KR" sz="1600" dirty="0"/>
              <a:t>'</a:t>
            </a:r>
            <a:r>
              <a:rPr lang="ko-KR" altLang="ko-KR" sz="1600" dirty="0"/>
              <a:t>을 이끌었다</a:t>
            </a:r>
            <a:r>
              <a:rPr lang="en-US" altLang="ko-KR" sz="1600" dirty="0"/>
              <a:t>. </a:t>
            </a:r>
            <a:r>
              <a:rPr lang="ko-KR" altLang="ko-KR" sz="1600" dirty="0"/>
              <a:t>예를 들어</a:t>
            </a:r>
            <a:r>
              <a:rPr lang="en-US" altLang="ko-KR" sz="1600" dirty="0"/>
              <a:t>, </a:t>
            </a:r>
            <a:r>
              <a:rPr lang="ko-KR" altLang="ko-KR" sz="1600" dirty="0"/>
              <a:t>혈액 질환을 진단하는</a:t>
            </a:r>
            <a:r>
              <a:rPr lang="en-US" altLang="ko-KR" sz="1600" dirty="0"/>
              <a:t> '</a:t>
            </a:r>
            <a:r>
              <a:rPr lang="ko-KR" altLang="ko-KR" sz="1600" dirty="0"/>
              <a:t>마이신</a:t>
            </a:r>
            <a:r>
              <a:rPr lang="en-US" altLang="ko-KR" sz="1600" dirty="0"/>
              <a:t>(MYCIN)'</a:t>
            </a:r>
            <a:r>
              <a:rPr lang="ko-KR" altLang="ko-KR" sz="1600" dirty="0"/>
              <a:t>과 같은 시스템은 실용적 성공을 거두었다</a:t>
            </a:r>
            <a:r>
              <a:rPr lang="en-US" altLang="ko-KR" sz="1600" dirty="0"/>
              <a:t>. </a:t>
            </a:r>
            <a:r>
              <a:rPr lang="ko-KR" altLang="ko-KR" sz="1600" dirty="0"/>
              <a:t>그러나 이러한 시스템은 방대한 상식의 결여와 경직성이라는 한계에 부딪혔고</a:t>
            </a:r>
            <a:r>
              <a:rPr lang="en-US" altLang="ko-KR" sz="1600" dirty="0"/>
              <a:t>, </a:t>
            </a:r>
            <a:r>
              <a:rPr lang="ko-KR" altLang="ko-KR" sz="1600" dirty="0"/>
              <a:t>곧 두 차례의</a:t>
            </a:r>
            <a:r>
              <a:rPr lang="en-US" altLang="ko-KR" sz="1600" dirty="0"/>
              <a:t> 'AI </a:t>
            </a:r>
            <a:r>
              <a:rPr lang="ko-KR" altLang="ko-KR" sz="1600" dirty="0"/>
              <a:t>겨울</a:t>
            </a:r>
            <a:r>
              <a:rPr lang="en-US" altLang="ko-KR" sz="1600" dirty="0"/>
              <a:t>'</a:t>
            </a:r>
            <a:r>
              <a:rPr lang="ko-KR" altLang="ko-KR" sz="1600" dirty="0"/>
              <a:t>로 이어졌다</a:t>
            </a:r>
            <a:r>
              <a:rPr lang="en-US" altLang="ko-KR" sz="1600" dirty="0"/>
              <a:t>.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86588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5315-D51B-A7B7-AE4B-A491CE21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E30BD-0275-85A8-6772-F83047DCE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2010</a:t>
            </a:r>
            <a:r>
              <a:rPr lang="ko-KR" altLang="ko-KR" sz="1600" dirty="0"/>
              <a:t>년대에 이르러 마침내 결정적인 전환점이 찾아왔다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세 가지 핵심 요소의 융합 덕분이었다</a:t>
            </a:r>
            <a:r>
              <a:rPr lang="en-US" altLang="ko-KR" sz="1600" dirty="0"/>
              <a:t>. </a:t>
            </a:r>
            <a:r>
              <a:rPr lang="ko-KR" altLang="ko-KR" sz="1600" dirty="0"/>
              <a:t>첫째</a:t>
            </a:r>
            <a:r>
              <a:rPr lang="en-US" altLang="ko-KR" sz="1600" dirty="0"/>
              <a:t>, </a:t>
            </a:r>
            <a:r>
              <a:rPr lang="ko-KR" altLang="ko-KR" sz="1600" dirty="0" err="1"/>
              <a:t>역전파</a:t>
            </a:r>
            <a:r>
              <a:rPr lang="en-US" altLang="ko-KR" sz="1600" dirty="0"/>
              <a:t>(backpropagation)</a:t>
            </a:r>
            <a:r>
              <a:rPr lang="ko-KR" altLang="ko-KR" sz="1600" dirty="0"/>
              <a:t>와 같은 정교한 알고리즘의 발전</a:t>
            </a:r>
            <a:r>
              <a:rPr lang="en-US" altLang="ko-KR" sz="1600" dirty="0"/>
              <a:t>. </a:t>
            </a:r>
            <a:r>
              <a:rPr lang="ko-KR" altLang="ko-KR" sz="1600" dirty="0"/>
              <a:t>둘째</a:t>
            </a:r>
            <a:r>
              <a:rPr lang="en-US" altLang="ko-KR" sz="1600" dirty="0"/>
              <a:t>, </a:t>
            </a:r>
            <a:r>
              <a:rPr lang="ko-KR" altLang="ko-KR" sz="1600" dirty="0"/>
              <a:t>인터넷의 보급으로 인한 방대한 데이터의 폭발적 증가</a:t>
            </a:r>
            <a:r>
              <a:rPr lang="en-US" altLang="ko-KR" sz="1600" dirty="0"/>
              <a:t>. </a:t>
            </a:r>
            <a:r>
              <a:rPr lang="ko-KR" altLang="ko-KR" sz="1600" dirty="0"/>
              <a:t>셋째</a:t>
            </a:r>
            <a:r>
              <a:rPr lang="en-US" altLang="ko-KR" sz="1600" dirty="0"/>
              <a:t>, </a:t>
            </a:r>
            <a:r>
              <a:rPr lang="ko-KR" altLang="ko-KR" sz="1600" dirty="0"/>
              <a:t>그래픽 처리 장치</a:t>
            </a:r>
            <a:r>
              <a:rPr lang="en-US" altLang="ko-KR" sz="1600" dirty="0"/>
              <a:t>(GPU)</a:t>
            </a:r>
            <a:r>
              <a:rPr lang="ko-KR" altLang="ko-KR" sz="1600" dirty="0"/>
              <a:t>를 중심으로 한 막대한 컴퓨팅 파워의 증대</a:t>
            </a:r>
            <a:r>
              <a:rPr lang="en-US" altLang="ko-KR" sz="1600" dirty="0"/>
              <a:t>. </a:t>
            </a:r>
            <a:r>
              <a:rPr lang="ko-KR" altLang="ko-KR" sz="1600" dirty="0"/>
              <a:t>이 세 가지 조건이 충족되면서</a:t>
            </a:r>
            <a:r>
              <a:rPr lang="en-US" altLang="ko-KR" sz="1600" dirty="0"/>
              <a:t>, </a:t>
            </a:r>
            <a:r>
              <a:rPr lang="ko-KR" altLang="ko-KR" sz="1600" dirty="0"/>
              <a:t>오랫동안 잠재력에 머물렀던 연결주의 접근법이</a:t>
            </a:r>
            <a:r>
              <a:rPr lang="en-US" altLang="ko-KR" sz="1600" dirty="0"/>
              <a:t> '</a:t>
            </a:r>
            <a:r>
              <a:rPr lang="ko-KR" altLang="ko-KR" sz="1600" dirty="0"/>
              <a:t>딥러닝</a:t>
            </a:r>
            <a:r>
              <a:rPr lang="en-US" altLang="ko-KR" sz="1600" dirty="0"/>
              <a:t>(Deep Learning)'</a:t>
            </a:r>
            <a:r>
              <a:rPr lang="ko-KR" altLang="ko-KR" sz="1600" dirty="0"/>
              <a:t>이라는 이름으로 화려하게 부활했다</a:t>
            </a:r>
            <a:r>
              <a:rPr lang="en-US" altLang="ko-KR" sz="1600" dirty="0"/>
              <a:t>. 2012</a:t>
            </a:r>
            <a:r>
              <a:rPr lang="ko-KR" altLang="ko-KR" sz="1600" dirty="0"/>
              <a:t>년 이미지 인식 대회에서의 압도적 성공</a:t>
            </a:r>
            <a:r>
              <a:rPr lang="en-US" altLang="ko-KR" sz="1600" dirty="0"/>
              <a:t>, 2016</a:t>
            </a:r>
            <a:r>
              <a:rPr lang="ko-KR" altLang="ko-KR" sz="1600" dirty="0"/>
              <a:t>년 알파고</a:t>
            </a:r>
            <a:r>
              <a:rPr lang="en-US" altLang="ko-KR" sz="1600" dirty="0"/>
              <a:t>(AlphaGo)</a:t>
            </a:r>
            <a:r>
              <a:rPr lang="ko-KR" altLang="ko-KR" sz="1600" dirty="0"/>
              <a:t>와 </a:t>
            </a:r>
            <a:r>
              <a:rPr lang="ko-KR" altLang="ko-KR" sz="1600" dirty="0" err="1"/>
              <a:t>이세돌</a:t>
            </a:r>
            <a:r>
              <a:rPr lang="en-US" altLang="ko-KR" sz="1600" dirty="0"/>
              <a:t> 9</a:t>
            </a:r>
            <a:r>
              <a:rPr lang="ko-KR" altLang="ko-KR" sz="1600" dirty="0"/>
              <a:t>단의 대국</a:t>
            </a:r>
            <a:r>
              <a:rPr lang="en-US" altLang="ko-KR" sz="1600" dirty="0"/>
              <a:t>, </a:t>
            </a:r>
            <a:r>
              <a:rPr lang="ko-KR" altLang="ko-KR" sz="1600" dirty="0"/>
              <a:t>그리고</a:t>
            </a:r>
            <a:r>
              <a:rPr lang="en-US" altLang="ko-KR" sz="1600" dirty="0"/>
              <a:t> 2017</a:t>
            </a:r>
            <a:r>
              <a:rPr lang="ko-KR" altLang="ko-KR" sz="1600" dirty="0"/>
              <a:t>년</a:t>
            </a:r>
            <a:r>
              <a:rPr lang="en-US" altLang="ko-KR" sz="1600" dirty="0"/>
              <a:t> '</a:t>
            </a:r>
            <a:r>
              <a:rPr lang="ko-KR" altLang="ko-KR" sz="1600" dirty="0"/>
              <a:t>트랜스포머</a:t>
            </a:r>
            <a:r>
              <a:rPr lang="en-US" altLang="ko-KR" sz="1600" dirty="0"/>
              <a:t>(Transformer)' </a:t>
            </a:r>
            <a:r>
              <a:rPr lang="ko-KR" altLang="ko-KR" sz="1600" dirty="0"/>
              <a:t>아키텍처의 발표는 이 새로운 시대의 개막을 알리는 상징적 사건들이었다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ko-KR" altLang="ko-KR" sz="1600" dirty="0"/>
              <a:t>이러한 기술적 발전의 역사는 오늘날 예술가들이</a:t>
            </a:r>
            <a:r>
              <a:rPr lang="en-US" altLang="ko-KR" sz="1600" dirty="0"/>
              <a:t> AI</a:t>
            </a:r>
            <a:r>
              <a:rPr lang="ko-KR" altLang="ko-KR" sz="1600" dirty="0"/>
              <a:t>를 대하는 철학적</a:t>
            </a:r>
            <a:r>
              <a:rPr lang="en-US" altLang="ko-KR" sz="1600" dirty="0"/>
              <a:t>, </a:t>
            </a:r>
            <a:r>
              <a:rPr lang="ko-KR" altLang="ko-KR" sz="1600" dirty="0"/>
              <a:t>방법론적 선택에 그대로 투영된다</a:t>
            </a:r>
            <a:r>
              <a:rPr lang="en-US" altLang="ko-KR" sz="1600" dirty="0"/>
              <a:t>. </a:t>
            </a:r>
            <a:r>
              <a:rPr lang="ko-KR" altLang="ko-KR" sz="1600" dirty="0"/>
              <a:t>기호주의</a:t>
            </a:r>
            <a:r>
              <a:rPr lang="en-US" altLang="ko-KR" sz="1600" dirty="0"/>
              <a:t> AI</a:t>
            </a:r>
            <a:r>
              <a:rPr lang="ko-KR" altLang="ko-KR" sz="1600" dirty="0"/>
              <a:t>가 인간이 정한 규칙을 따르는 도구라면</a:t>
            </a:r>
            <a:r>
              <a:rPr lang="en-US" altLang="ko-KR" sz="1600" dirty="0"/>
              <a:t>, </a:t>
            </a:r>
            <a:r>
              <a:rPr lang="ko-KR" altLang="ko-KR" sz="1600" dirty="0"/>
              <a:t>이는</a:t>
            </a:r>
            <a:r>
              <a:rPr lang="en-US" altLang="ko-KR" sz="1600" dirty="0"/>
              <a:t> AI</a:t>
            </a:r>
            <a:r>
              <a:rPr lang="ko-KR" altLang="ko-KR" sz="1600" dirty="0"/>
              <a:t>를 고도로 발전된 포토샵 필터처럼 사용하여 명확히 의도된 비전을 구현하는 예술가의 작업 방식과 유사하다</a:t>
            </a:r>
            <a:r>
              <a:rPr lang="en-US" altLang="ko-KR" sz="1600" dirty="0"/>
              <a:t>. </a:t>
            </a:r>
            <a:r>
              <a:rPr lang="ko-KR" altLang="ko-KR" sz="1600" dirty="0"/>
              <a:t>반면</a:t>
            </a:r>
            <a:r>
              <a:rPr lang="en-US" altLang="ko-KR" sz="1600" dirty="0"/>
              <a:t>, </a:t>
            </a:r>
            <a:r>
              <a:rPr lang="ko-KR" altLang="ko-KR" sz="1600" dirty="0"/>
              <a:t>데이터로부터 예측 불가능한 결과를 생성하는 연결주의</a:t>
            </a:r>
            <a:r>
              <a:rPr lang="en-US" altLang="ko-KR" sz="1600" dirty="0"/>
              <a:t> AI</a:t>
            </a:r>
            <a:r>
              <a:rPr lang="ko-KR" altLang="ko-KR" sz="1600" dirty="0"/>
              <a:t>는</a:t>
            </a:r>
            <a:r>
              <a:rPr lang="en-US" altLang="ko-KR" sz="1600" dirty="0"/>
              <a:t>, </a:t>
            </a:r>
            <a:r>
              <a:rPr lang="ko-KR" altLang="ko-KR" sz="1600" dirty="0"/>
              <a:t>자신의 스타일을 학습했지만 여전히 자율적으로 움직이는 로봇 팔과 협업하는 </a:t>
            </a:r>
            <a:r>
              <a:rPr lang="ko-KR" altLang="ko-KR" sz="1600" dirty="0" err="1"/>
              <a:t>소우웬</a:t>
            </a:r>
            <a:r>
              <a:rPr lang="ko-KR" altLang="ko-KR" sz="1600" dirty="0"/>
              <a:t> 충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Sougwen</a:t>
            </a:r>
            <a:r>
              <a:rPr lang="en-US" altLang="ko-KR" sz="1600" dirty="0"/>
              <a:t> Chung)</a:t>
            </a:r>
            <a:r>
              <a:rPr lang="ko-KR" altLang="ko-KR" sz="1600" dirty="0"/>
              <a:t>이나 기계로부터</a:t>
            </a:r>
            <a:r>
              <a:rPr lang="en-US" altLang="ko-KR" sz="1600" dirty="0"/>
              <a:t> '</a:t>
            </a:r>
            <a:r>
              <a:rPr lang="ko-KR" altLang="ko-KR" sz="1600" dirty="0"/>
              <a:t>자율적 창조 행위</a:t>
            </a:r>
            <a:r>
              <a:rPr lang="en-US" altLang="ko-KR" sz="1600" dirty="0"/>
              <a:t>'</a:t>
            </a:r>
            <a:r>
              <a:rPr lang="ko-KR" altLang="ko-KR" sz="1600" dirty="0"/>
              <a:t>를 기대하는 </a:t>
            </a:r>
            <a:r>
              <a:rPr lang="ko-KR" altLang="ko-KR" sz="1600" dirty="0" err="1"/>
              <a:t>마리오</a:t>
            </a:r>
            <a:r>
              <a:rPr lang="ko-KR" altLang="ko-KR" sz="1600" dirty="0"/>
              <a:t> </a:t>
            </a:r>
            <a:r>
              <a:rPr lang="ko-KR" altLang="ko-KR" sz="1600" dirty="0" err="1"/>
              <a:t>클링게만</a:t>
            </a:r>
            <a:r>
              <a:rPr lang="en-US" altLang="ko-KR" sz="1600" dirty="0"/>
              <a:t>(Mario Klingemann)</a:t>
            </a:r>
            <a:r>
              <a:rPr lang="ko-KR" altLang="ko-KR" sz="1600" dirty="0"/>
              <a:t>의 작업처럼</a:t>
            </a:r>
            <a:r>
              <a:rPr lang="en-US" altLang="ko-KR" sz="1600" dirty="0"/>
              <a:t>, AI</a:t>
            </a:r>
            <a:r>
              <a:rPr lang="ko-KR" altLang="ko-KR" sz="1600" dirty="0"/>
              <a:t>를 예측 불가능한 협업 파트너로 여기는 방식과 맞닿아 있다</a:t>
            </a:r>
            <a:r>
              <a:rPr lang="en-US" altLang="ko-KR" sz="1600" dirty="0"/>
              <a:t>. </a:t>
            </a:r>
            <a:r>
              <a:rPr lang="ko-KR" altLang="ko-KR" sz="1600" dirty="0"/>
              <a:t>따라서 이 기술적 역사를 이해하는 것은 단순히 어떤 도구를 </a:t>
            </a:r>
            <a:r>
              <a:rPr lang="ko-KR" altLang="ko-KR" sz="1600" dirty="0" err="1"/>
              <a:t>사용하느냐의</a:t>
            </a:r>
            <a:r>
              <a:rPr lang="ko-KR" altLang="ko-KR" sz="1600" dirty="0"/>
              <a:t> 문제를 넘어</a:t>
            </a:r>
            <a:r>
              <a:rPr lang="en-US" altLang="ko-KR" sz="1600" dirty="0"/>
              <a:t>, </a:t>
            </a:r>
            <a:r>
              <a:rPr lang="ko-KR" altLang="ko-KR" sz="1600" dirty="0"/>
              <a:t>예술가가 그 기술의 근본 논리와 어떤 관계를 맺고 있는지를 파악하는 중요한 틀이 된다</a:t>
            </a:r>
            <a:r>
              <a:rPr lang="en-US" altLang="ko-KR" sz="1600" dirty="0"/>
              <a:t>.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6598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296C73F-1664-F966-C1EA-6EE25A906721}"/>
              </a:ext>
            </a:extLst>
          </p:cNvPr>
          <p:cNvSpPr txBox="1"/>
          <p:nvPr/>
        </p:nvSpPr>
        <p:spPr>
          <a:xfrm>
            <a:off x="3048663" y="209411"/>
            <a:ext cx="6094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0" dirty="0">
                <a:solidFill>
                  <a:srgbClr val="500050"/>
                </a:solidFill>
                <a:effectLst/>
                <a:latin typeface="00b9d100c740  00ace000b515"/>
              </a:rPr>
              <a:t>목차</a:t>
            </a:r>
            <a:endParaRPr lang="ko-KR" altLang="en-US" sz="3200" dirty="0"/>
          </a:p>
        </p:txBody>
      </p:sp>
      <p:graphicFrame>
        <p:nvGraphicFramePr>
          <p:cNvPr id="12" name="TextBox 4">
            <a:extLst>
              <a:ext uri="{FF2B5EF4-FFF2-40B4-BE49-F238E27FC236}">
                <a16:creationId xmlns:a16="http://schemas.microsoft.com/office/drawing/2014/main" id="{1F941A7F-AF55-40B8-01E7-C04C3CE37427}"/>
              </a:ext>
            </a:extLst>
          </p:cNvPr>
          <p:cNvGraphicFramePr/>
          <p:nvPr/>
        </p:nvGraphicFramePr>
        <p:xfrm>
          <a:off x="1598211" y="1114220"/>
          <a:ext cx="6583680" cy="4924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9630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B5E6B-1260-FDF1-E357-803DFC79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9250BF-6160-E854-EAA8-AD1D5DD0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/>
              <a:t>1.2 </a:t>
            </a:r>
            <a:r>
              <a:rPr lang="ko-KR" altLang="ko-KR" sz="1500" b="1" dirty="0"/>
              <a:t>창조의 엔진</a:t>
            </a:r>
            <a:r>
              <a:rPr lang="en-US" altLang="ko-KR" sz="1500" b="1" dirty="0"/>
              <a:t>: </a:t>
            </a:r>
            <a:r>
              <a:rPr lang="ko-KR" altLang="ko-KR" sz="1500" b="1" dirty="0"/>
              <a:t>생성 모델 가이드</a:t>
            </a:r>
          </a:p>
          <a:p>
            <a:pPr>
              <a:lnSpc>
                <a:spcPct val="150000"/>
              </a:lnSpc>
            </a:pPr>
            <a:r>
              <a:rPr lang="ko-KR" altLang="ko-KR" sz="1500" dirty="0"/>
              <a:t>현재</a:t>
            </a:r>
            <a:r>
              <a:rPr lang="en-US" altLang="ko-KR" sz="1500" dirty="0"/>
              <a:t> AI </a:t>
            </a:r>
            <a:r>
              <a:rPr lang="ko-KR" altLang="ko-KR" sz="1500" dirty="0"/>
              <a:t>예술의 폭발적 성장을 이끄는 핵심 기술은 생성 모델이다</a:t>
            </a:r>
            <a:r>
              <a:rPr lang="en-US" altLang="ko-KR" sz="1500" dirty="0"/>
              <a:t>. </a:t>
            </a:r>
            <a:r>
              <a:rPr lang="ko-KR" altLang="ko-KR" sz="1500" dirty="0"/>
              <a:t>이 모델들은 기존 데이터를 학습하여 완전히 새로운 콘텐츠를 만들어낸다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 lvl="0" fontAlgn="base">
              <a:lnSpc>
                <a:spcPct val="150000"/>
              </a:lnSpc>
            </a:pPr>
            <a:r>
              <a:rPr lang="ko-KR" altLang="ko-KR" sz="1500" b="1" dirty="0" err="1"/>
              <a:t>생성적</a:t>
            </a:r>
            <a:r>
              <a:rPr lang="ko-KR" altLang="ko-KR" sz="1500" b="1" dirty="0"/>
              <a:t> 적대 신경망</a:t>
            </a:r>
            <a:r>
              <a:rPr lang="en-US" altLang="ko-KR" sz="1500" b="1" dirty="0"/>
              <a:t> (GANs, Generative Adversarial Networks):</a:t>
            </a:r>
            <a:r>
              <a:rPr lang="en-US" altLang="ko-KR" sz="1500" dirty="0"/>
              <a:t> 2014</a:t>
            </a:r>
            <a:r>
              <a:rPr lang="ko-KR" altLang="ko-KR" sz="1500" dirty="0"/>
              <a:t>년에 등장한</a:t>
            </a:r>
            <a:r>
              <a:rPr lang="en-US" altLang="ko-KR" sz="1500" dirty="0"/>
              <a:t> GAN</a:t>
            </a:r>
            <a:r>
              <a:rPr lang="ko-KR" altLang="ko-KR" sz="1500" dirty="0"/>
              <a:t>은 두 개의 신경망이 서로 경쟁하며 학습하는 구조다</a:t>
            </a:r>
            <a:r>
              <a:rPr lang="en-US" altLang="ko-KR" sz="1500" dirty="0"/>
              <a:t>. </a:t>
            </a:r>
            <a:r>
              <a:rPr lang="ko-KR" altLang="ko-KR" sz="1500" dirty="0"/>
              <a:t>위조지폐범</a:t>
            </a:r>
            <a:r>
              <a:rPr lang="en-US" altLang="ko-KR" sz="1500" dirty="0"/>
              <a:t>(</a:t>
            </a:r>
            <a:r>
              <a:rPr lang="ko-KR" altLang="ko-KR" sz="1500" dirty="0"/>
              <a:t>생성자</a:t>
            </a:r>
            <a:r>
              <a:rPr lang="en-US" altLang="ko-KR" sz="1500" dirty="0"/>
              <a:t>, Generator)</a:t>
            </a:r>
            <a:r>
              <a:rPr lang="ko-KR" altLang="ko-KR" sz="1500" dirty="0"/>
              <a:t>과 경찰</a:t>
            </a:r>
            <a:r>
              <a:rPr lang="en-US" altLang="ko-KR" sz="1500" dirty="0"/>
              <a:t>(</a:t>
            </a:r>
            <a:r>
              <a:rPr lang="ko-KR" altLang="ko-KR" sz="1500" dirty="0" err="1"/>
              <a:t>판별자</a:t>
            </a:r>
            <a:r>
              <a:rPr lang="en-US" altLang="ko-KR" sz="1500" dirty="0"/>
              <a:t>, Discriminator)</a:t>
            </a:r>
            <a:r>
              <a:rPr lang="ko-KR" altLang="ko-KR" sz="1500" dirty="0"/>
              <a:t>의 관계로 비유할 수 있다</a:t>
            </a:r>
            <a:r>
              <a:rPr lang="en-US" altLang="ko-KR" sz="1500" dirty="0"/>
              <a:t>. </a:t>
            </a:r>
            <a:r>
              <a:rPr lang="ko-KR" altLang="ko-KR" sz="1500" dirty="0"/>
              <a:t>생성자는 진짜 같은 가짜 이미지를 만들고</a:t>
            </a:r>
            <a:r>
              <a:rPr lang="en-US" altLang="ko-KR" sz="1500" dirty="0"/>
              <a:t>, </a:t>
            </a:r>
            <a:r>
              <a:rPr lang="ko-KR" altLang="ko-KR" sz="1500" dirty="0"/>
              <a:t>판별자는 그것이 진짜인지 가짜인지 구별하려 애쓴다</a:t>
            </a:r>
            <a:r>
              <a:rPr lang="en-US" altLang="ko-KR" sz="1500" dirty="0"/>
              <a:t>. </a:t>
            </a:r>
            <a:r>
              <a:rPr lang="ko-KR" altLang="ko-KR" sz="1500" dirty="0"/>
              <a:t>이 경쟁 과정이 반복되면서 생성자는 극도로 사실적인 이미지를 만드는 법을 터득한다</a:t>
            </a:r>
            <a:r>
              <a:rPr lang="en-US" altLang="ko-KR" sz="1500" dirty="0"/>
              <a:t>. </a:t>
            </a:r>
            <a:r>
              <a:rPr lang="ko-KR" altLang="ko-KR" sz="1500" dirty="0"/>
              <a:t>초기</a:t>
            </a:r>
            <a:r>
              <a:rPr lang="en-US" altLang="ko-KR" sz="1500" dirty="0"/>
              <a:t> AI </a:t>
            </a:r>
            <a:r>
              <a:rPr lang="ko-KR" altLang="ko-KR" sz="1500" dirty="0"/>
              <a:t>예술계를 지배했던 기술로</a:t>
            </a:r>
            <a:r>
              <a:rPr lang="en-US" altLang="ko-KR" sz="1500" dirty="0"/>
              <a:t>, </a:t>
            </a:r>
            <a:r>
              <a:rPr lang="ko-KR" altLang="ko-KR" sz="1500" dirty="0" err="1"/>
              <a:t>마리오</a:t>
            </a:r>
            <a:r>
              <a:rPr lang="ko-KR" altLang="ko-KR" sz="1500" dirty="0"/>
              <a:t> </a:t>
            </a:r>
            <a:r>
              <a:rPr lang="ko-KR" altLang="ko-KR" sz="1500" dirty="0" err="1"/>
              <a:t>클링게만과</a:t>
            </a:r>
            <a:r>
              <a:rPr lang="ko-KR" altLang="ko-KR" sz="1500" dirty="0"/>
              <a:t> 같은 작가들이 주로 사용했다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 lvl="0" fontAlgn="base">
              <a:lnSpc>
                <a:spcPct val="150000"/>
              </a:lnSpc>
            </a:pPr>
            <a:r>
              <a:rPr lang="ko-KR" altLang="ko-KR" sz="1500" b="1" dirty="0"/>
              <a:t>트랜스포머와 거대 언어 모델</a:t>
            </a:r>
            <a:r>
              <a:rPr lang="en-US" altLang="ko-KR" sz="1500" b="1" dirty="0"/>
              <a:t> (LLMs, Large Language Models):</a:t>
            </a:r>
            <a:r>
              <a:rPr lang="en-US" altLang="ko-KR" sz="1500" dirty="0"/>
              <a:t> 2017</a:t>
            </a:r>
            <a:r>
              <a:rPr lang="ko-KR" altLang="ko-KR" sz="1500" dirty="0"/>
              <a:t>년 구글이 발표한</a:t>
            </a:r>
            <a:r>
              <a:rPr lang="en-US" altLang="ko-KR" sz="1500" dirty="0"/>
              <a:t> "Attention Is All You Need" </a:t>
            </a:r>
            <a:r>
              <a:rPr lang="ko-KR" altLang="ko-KR" sz="1500" dirty="0"/>
              <a:t>논문에서 소개된 트랜스포머 아키텍처는</a:t>
            </a:r>
            <a:r>
              <a:rPr lang="en-US" altLang="ko-KR" sz="1500" dirty="0"/>
              <a:t> AI </a:t>
            </a:r>
            <a:r>
              <a:rPr lang="ko-KR" altLang="ko-KR" sz="1500" dirty="0"/>
              <a:t>분야의 게임 </a:t>
            </a:r>
            <a:r>
              <a:rPr lang="ko-KR" altLang="ko-KR" sz="1500" dirty="0" err="1"/>
              <a:t>체인저였다</a:t>
            </a:r>
            <a:r>
              <a:rPr lang="en-US" altLang="ko-KR" sz="1500" dirty="0"/>
              <a:t>. </a:t>
            </a:r>
            <a:r>
              <a:rPr lang="ko-KR" altLang="ko-KR" sz="1500" dirty="0"/>
              <a:t>이 모델은 단순히 텍스트를 생성하는 것을 넘어</a:t>
            </a:r>
            <a:r>
              <a:rPr lang="en-US" altLang="ko-KR" sz="1500" dirty="0"/>
              <a:t>, </a:t>
            </a:r>
            <a:r>
              <a:rPr lang="ko-KR" altLang="ko-KR" sz="1500" dirty="0"/>
              <a:t>데이터 내의 문맥과 관계를 파악하는 데 탁월한 능력을 보인다</a:t>
            </a:r>
            <a:r>
              <a:rPr lang="en-US" altLang="ko-KR" sz="1500" dirty="0"/>
              <a:t>. </a:t>
            </a:r>
            <a:r>
              <a:rPr lang="ko-KR" altLang="ko-KR" sz="1500" dirty="0"/>
              <a:t>이는 현재 텍스트</a:t>
            </a:r>
            <a:r>
              <a:rPr lang="en-US" altLang="ko-KR" sz="1500" dirty="0"/>
              <a:t>-</a:t>
            </a:r>
            <a:r>
              <a:rPr lang="ko-KR" altLang="ko-KR" sz="1500" dirty="0"/>
              <a:t>투</a:t>
            </a:r>
            <a:r>
              <a:rPr lang="en-US" altLang="ko-KR" sz="1500" dirty="0"/>
              <a:t>-</a:t>
            </a:r>
            <a:r>
              <a:rPr lang="ko-KR" altLang="ko-KR" sz="1500" dirty="0"/>
              <a:t>이미지</a:t>
            </a:r>
            <a:r>
              <a:rPr lang="en-US" altLang="ko-KR" sz="1500" dirty="0"/>
              <a:t>(text-to-image) </a:t>
            </a:r>
            <a:r>
              <a:rPr lang="ko-KR" altLang="ko-KR" sz="1500" dirty="0"/>
              <a:t>모델이 사용자의 프롬프트</a:t>
            </a:r>
            <a:r>
              <a:rPr lang="en-US" altLang="ko-KR" sz="1500" dirty="0"/>
              <a:t>(</a:t>
            </a:r>
            <a:r>
              <a:rPr lang="ko-KR" altLang="ko-KR" sz="1500" dirty="0"/>
              <a:t>명령어</a:t>
            </a:r>
            <a:r>
              <a:rPr lang="en-US" altLang="ko-KR" sz="1500" dirty="0"/>
              <a:t>)</a:t>
            </a:r>
            <a:r>
              <a:rPr lang="ko-KR" altLang="ko-KR" sz="1500" dirty="0"/>
              <a:t>에 담긴 복잡한 의미를 해석하고 </a:t>
            </a:r>
            <a:r>
              <a:rPr lang="ko-KR" altLang="ko-KR" sz="1500" dirty="0" err="1"/>
              <a:t>시각화하는</a:t>
            </a:r>
            <a:r>
              <a:rPr lang="ko-KR" altLang="ko-KR" sz="1500" dirty="0"/>
              <a:t> 방식의 근간을 이룬다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 lvl="0" fontAlgn="base">
              <a:lnSpc>
                <a:spcPct val="150000"/>
              </a:lnSpc>
            </a:pPr>
            <a:r>
              <a:rPr lang="ko-KR" altLang="ko-KR" sz="1500" b="1" dirty="0"/>
              <a:t>확산 모델</a:t>
            </a:r>
            <a:r>
              <a:rPr lang="en-US" altLang="ko-KR" sz="1500" b="1" dirty="0"/>
              <a:t> (Diffusion Models):</a:t>
            </a:r>
            <a:r>
              <a:rPr lang="en-US" altLang="ko-KR" sz="1500" dirty="0"/>
              <a:t> </a:t>
            </a:r>
            <a:r>
              <a:rPr lang="ko-KR" altLang="ko-KR" sz="1500" dirty="0" err="1"/>
              <a:t>미드저니</a:t>
            </a:r>
            <a:r>
              <a:rPr lang="en-US" altLang="ko-KR" sz="1500" dirty="0"/>
              <a:t>(Midjourney), </a:t>
            </a:r>
            <a:r>
              <a:rPr lang="ko-KR" altLang="ko-KR" sz="1500" dirty="0" err="1"/>
              <a:t>스테이블</a:t>
            </a:r>
            <a:r>
              <a:rPr lang="ko-KR" altLang="ko-KR" sz="1500" dirty="0"/>
              <a:t> </a:t>
            </a:r>
            <a:r>
              <a:rPr lang="ko-KR" altLang="ko-KR" sz="1500" dirty="0" err="1"/>
              <a:t>디퓨전</a:t>
            </a:r>
            <a:r>
              <a:rPr lang="en-US" altLang="ko-KR" sz="1500" dirty="0"/>
              <a:t>(Stable Diffusion) </a:t>
            </a:r>
            <a:r>
              <a:rPr lang="ko-KR" altLang="ko-KR" sz="1500" dirty="0"/>
              <a:t>등으로 대표되는 최신 기술이다</a:t>
            </a:r>
            <a:r>
              <a:rPr lang="en-US" altLang="ko-KR" sz="1500" dirty="0"/>
              <a:t>. </a:t>
            </a:r>
            <a:r>
              <a:rPr lang="ko-KR" altLang="ko-KR" sz="1500" dirty="0"/>
              <a:t>이 모델은 순수한 노이즈</a:t>
            </a:r>
            <a:r>
              <a:rPr lang="en-US" altLang="ko-KR" sz="1500" dirty="0"/>
              <a:t>(noise)</a:t>
            </a:r>
            <a:r>
              <a:rPr lang="ko-KR" altLang="ko-KR" sz="1500" dirty="0"/>
              <a:t>로 가득 찬 이미지에서 시작하여</a:t>
            </a:r>
            <a:r>
              <a:rPr lang="en-US" altLang="ko-KR" sz="1500" dirty="0"/>
              <a:t>, </a:t>
            </a:r>
            <a:r>
              <a:rPr lang="ko-KR" altLang="ko-KR" sz="1500" dirty="0"/>
              <a:t>프롬프트에 맞춰 점진적으로 노이즈를 제거하며 정교한 이미지를 완성해 나간다</a:t>
            </a:r>
            <a:r>
              <a:rPr lang="en-US" altLang="ko-KR" sz="1500" dirty="0"/>
              <a:t>. </a:t>
            </a:r>
            <a:r>
              <a:rPr lang="ko-KR" altLang="ko-KR" sz="1500" dirty="0"/>
              <a:t>이는 마치 조각가가 거대한 대리석 덩어리에서 불필요한 부분을 깎아내어 형상을 드러내는 과정과 유사하다</a:t>
            </a:r>
            <a:r>
              <a:rPr lang="en-US" altLang="ko-KR" sz="1500" dirty="0"/>
              <a:t>. 2022</a:t>
            </a:r>
            <a:r>
              <a:rPr lang="ko-KR" altLang="ko-KR" sz="1500" dirty="0"/>
              <a:t>년 콜로라도 주립 박람회 미술전에서 우승한 제이슨 앨런의</a:t>
            </a:r>
            <a:r>
              <a:rPr lang="en-US" altLang="ko-KR" sz="1500" dirty="0"/>
              <a:t> "</a:t>
            </a:r>
            <a:r>
              <a:rPr lang="ko-KR" altLang="ko-KR" sz="1500" dirty="0"/>
              <a:t>스페이스 오페라 극장</a:t>
            </a:r>
            <a:r>
              <a:rPr lang="en-US" altLang="ko-KR" sz="1500" dirty="0"/>
              <a:t>(Théâtre </a:t>
            </a:r>
            <a:r>
              <a:rPr lang="en-US" altLang="ko-KR" sz="1500" dirty="0" err="1"/>
              <a:t>D'opéra</a:t>
            </a:r>
            <a:r>
              <a:rPr lang="en-US" altLang="ko-KR" sz="1500" dirty="0"/>
              <a:t> Spatial)"</a:t>
            </a:r>
            <a:r>
              <a:rPr lang="ko-KR" altLang="ko-KR" sz="1500" dirty="0"/>
              <a:t>이 바로 이 기술로 제작되어 큰 논란과 화제를 낳았다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>
              <a:lnSpc>
                <a:spcPct val="150000"/>
              </a:lnSpc>
            </a:pP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524082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5388C-FF61-0F1C-F8C7-3D301B242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B40888-7009-28DF-66BA-9A5BB7AF0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564" y="378995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ko-KR" sz="1500" b="1" dirty="0"/>
              <a:t>제</a:t>
            </a:r>
            <a:r>
              <a:rPr lang="en-US" altLang="ko-KR" sz="1500" b="1" dirty="0"/>
              <a:t>2</a:t>
            </a:r>
            <a:r>
              <a:rPr lang="ko-KR" altLang="ko-KR" sz="1500" b="1" dirty="0"/>
              <a:t>부 글로벌</a:t>
            </a:r>
            <a:r>
              <a:rPr lang="en-US" altLang="ko-KR" sz="1500" b="1" dirty="0"/>
              <a:t> AI </a:t>
            </a:r>
            <a:r>
              <a:rPr lang="ko-KR" altLang="ko-KR" sz="1500" b="1" dirty="0"/>
              <a:t>아트</a:t>
            </a:r>
            <a:r>
              <a:rPr lang="en-US" altLang="ko-KR" sz="1500" b="1" dirty="0"/>
              <a:t>-</a:t>
            </a:r>
            <a:r>
              <a:rPr lang="ko-KR" altLang="ko-KR" sz="1500" b="1" dirty="0" err="1"/>
              <a:t>스케이프</a:t>
            </a:r>
            <a:r>
              <a:rPr lang="en-US" altLang="ko-KR" sz="1500" b="1" dirty="0"/>
              <a:t>: </a:t>
            </a:r>
            <a:r>
              <a:rPr lang="ko-KR" altLang="ko-KR" sz="1500" b="1" dirty="0"/>
              <a:t>동시대 실천의 지형도</a:t>
            </a:r>
          </a:p>
          <a:p>
            <a:pPr>
              <a:lnSpc>
                <a:spcPct val="150000"/>
              </a:lnSpc>
            </a:pPr>
            <a:r>
              <a:rPr lang="ko-KR" altLang="ko-KR" sz="1500" dirty="0"/>
              <a:t>이 장에서는 이론에서 실천으로 나아가</a:t>
            </a:r>
            <a:r>
              <a:rPr lang="en-US" altLang="ko-KR" sz="1500" dirty="0"/>
              <a:t>, </a:t>
            </a:r>
            <a:r>
              <a:rPr lang="ko-KR" altLang="ko-KR" sz="1500" dirty="0"/>
              <a:t>세계적인 예술가들이 이러한 기술을 활용하여 어떤 심오한 질문들을 던지고 있는지 살펴본다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b="1" dirty="0"/>
              <a:t>2.1 </a:t>
            </a:r>
            <a:r>
              <a:rPr lang="ko-KR" altLang="ko-KR" sz="1500" b="1" dirty="0"/>
              <a:t>세계적 선구자들과 그들의 철학</a:t>
            </a:r>
          </a:p>
          <a:p>
            <a:pPr>
              <a:lnSpc>
                <a:spcPct val="150000"/>
              </a:lnSpc>
            </a:pPr>
            <a:r>
              <a:rPr lang="ko-KR" altLang="ko-KR" sz="1500" dirty="0"/>
              <a:t>오늘날</a:t>
            </a:r>
            <a:r>
              <a:rPr lang="en-US" altLang="ko-KR" sz="1500" dirty="0"/>
              <a:t> AI </a:t>
            </a:r>
            <a:r>
              <a:rPr lang="ko-KR" altLang="ko-KR" sz="1500" dirty="0"/>
              <a:t>예술을 선도하는 작가들은 단순히 상용</a:t>
            </a:r>
            <a:r>
              <a:rPr lang="en-US" altLang="ko-KR" sz="1500" dirty="0"/>
              <a:t> AI </a:t>
            </a:r>
            <a:r>
              <a:rPr lang="ko-KR" altLang="ko-KR" sz="1500" dirty="0"/>
              <a:t>도구를</a:t>
            </a:r>
            <a:r>
              <a:rPr lang="en-US" altLang="ko-KR" sz="1500" dirty="0"/>
              <a:t> '</a:t>
            </a:r>
            <a:r>
              <a:rPr lang="ko-KR" altLang="ko-KR" sz="1500" dirty="0"/>
              <a:t>사용</a:t>
            </a:r>
            <a:r>
              <a:rPr lang="en-US" altLang="ko-KR" sz="1500" dirty="0"/>
              <a:t>'</a:t>
            </a:r>
            <a:r>
              <a:rPr lang="ko-KR" altLang="ko-KR" sz="1500" dirty="0"/>
              <a:t>하는 것을 넘어</a:t>
            </a:r>
            <a:r>
              <a:rPr lang="en-US" altLang="ko-KR" sz="1500" dirty="0"/>
              <a:t>, </a:t>
            </a:r>
            <a:r>
              <a:rPr lang="ko-KR" altLang="ko-KR" sz="1500" dirty="0"/>
              <a:t>자신만의 철학을 담은</a:t>
            </a:r>
            <a:r>
              <a:rPr lang="en-US" altLang="ko-KR" sz="1500" dirty="0"/>
              <a:t> '</a:t>
            </a:r>
            <a:r>
              <a:rPr lang="ko-KR" altLang="ko-KR" sz="1500" dirty="0"/>
              <a:t>시스템</a:t>
            </a:r>
            <a:r>
              <a:rPr lang="en-US" altLang="ko-KR" sz="1500" dirty="0"/>
              <a:t>'</a:t>
            </a:r>
            <a:r>
              <a:rPr lang="ko-KR" altLang="ko-KR" sz="1500" dirty="0"/>
              <a:t>을 구축하는</a:t>
            </a:r>
            <a:r>
              <a:rPr lang="en-US" altLang="ko-KR" sz="1500" dirty="0"/>
              <a:t> '</a:t>
            </a:r>
            <a:r>
              <a:rPr lang="ko-KR" altLang="ko-KR" sz="1500" dirty="0"/>
              <a:t>시스템 </a:t>
            </a:r>
            <a:r>
              <a:rPr lang="ko-KR" altLang="ko-KR" sz="1500" dirty="0" err="1"/>
              <a:t>빌더</a:t>
            </a:r>
            <a:r>
              <a:rPr lang="en-US" altLang="ko-KR" sz="1500" dirty="0"/>
              <a:t>(systems builder)'</a:t>
            </a:r>
            <a:r>
              <a:rPr lang="ko-KR" altLang="ko-KR" sz="1500" dirty="0"/>
              <a:t>에 가깝다</a:t>
            </a:r>
            <a:r>
              <a:rPr lang="en-US" altLang="ko-KR" sz="1500" dirty="0"/>
              <a:t>. </a:t>
            </a:r>
            <a:r>
              <a:rPr lang="ko-KR" altLang="ko-KR" sz="1500" dirty="0"/>
              <a:t>그들의 예술은 그들이 직접 만든 맞춤형 하드웨어 및 소프트웨어와 분리될 수 없다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 lvl="0" fontAlgn="base">
              <a:lnSpc>
                <a:spcPct val="150000"/>
              </a:lnSpc>
            </a:pPr>
            <a:r>
              <a:rPr lang="ko-KR" altLang="ko-KR" sz="1500" b="1" dirty="0" err="1"/>
              <a:t>레픽</a:t>
            </a:r>
            <a:r>
              <a:rPr lang="ko-KR" altLang="ko-KR" sz="1500" b="1" dirty="0"/>
              <a:t> </a:t>
            </a:r>
            <a:r>
              <a:rPr lang="ko-KR" altLang="ko-KR" sz="1500" b="1" dirty="0" err="1"/>
              <a:t>아나돌</a:t>
            </a:r>
            <a:r>
              <a:rPr lang="en-US" altLang="ko-KR" sz="1500" b="1" dirty="0"/>
              <a:t>: </a:t>
            </a:r>
            <a:r>
              <a:rPr lang="ko-KR" altLang="ko-KR" sz="1500" b="1" dirty="0"/>
              <a:t>공공의 </a:t>
            </a:r>
            <a:r>
              <a:rPr lang="ko-KR" altLang="ko-KR" sz="1500" b="1" dirty="0" err="1"/>
              <a:t>기억으로서의</a:t>
            </a:r>
            <a:r>
              <a:rPr lang="ko-KR" altLang="ko-KR" sz="1500" b="1" dirty="0"/>
              <a:t> 데이터</a:t>
            </a:r>
            <a:r>
              <a:rPr lang="en-US" altLang="ko-KR" sz="1500" b="1" dirty="0"/>
              <a:t>, </a:t>
            </a:r>
            <a:r>
              <a:rPr lang="ko-KR" altLang="ko-KR" sz="1500" b="1" dirty="0" err="1"/>
              <a:t>캔버스로서의</a:t>
            </a:r>
            <a:r>
              <a:rPr lang="ko-KR" altLang="ko-KR" sz="1500" b="1" dirty="0"/>
              <a:t> 건축</a:t>
            </a:r>
            <a:endParaRPr lang="ko-KR" altLang="ko-KR" sz="1500" dirty="0"/>
          </a:p>
          <a:p>
            <a:pPr lvl="1" fontAlgn="base">
              <a:lnSpc>
                <a:spcPct val="100000"/>
              </a:lnSpc>
            </a:pPr>
            <a:r>
              <a:rPr lang="ko-KR" altLang="ko-KR" sz="1500" b="1" dirty="0"/>
              <a:t>철학</a:t>
            </a:r>
            <a:r>
              <a:rPr lang="en-US" altLang="ko-KR" sz="1500" b="1" dirty="0"/>
              <a:t>:</a:t>
            </a:r>
            <a:r>
              <a:rPr lang="en-US" altLang="ko-KR" sz="1500" dirty="0"/>
              <a:t> </a:t>
            </a:r>
            <a:r>
              <a:rPr lang="ko-KR" altLang="ko-KR" sz="1500" dirty="0"/>
              <a:t>터키 출신의 미디어 아티스트 </a:t>
            </a:r>
            <a:r>
              <a:rPr lang="ko-KR" altLang="ko-KR" sz="1500" dirty="0" err="1"/>
              <a:t>레픽</a:t>
            </a:r>
            <a:r>
              <a:rPr lang="ko-KR" altLang="ko-KR" sz="1500" dirty="0"/>
              <a:t> </a:t>
            </a:r>
            <a:r>
              <a:rPr lang="ko-KR" altLang="ko-KR" sz="1500" dirty="0" err="1"/>
              <a:t>아나돌</a:t>
            </a:r>
            <a:r>
              <a:rPr lang="en-US" altLang="ko-KR" sz="1500" dirty="0"/>
              <a:t>(Refik </a:t>
            </a:r>
            <a:r>
              <a:rPr lang="en-US" altLang="ko-KR" sz="1500" dirty="0" err="1"/>
              <a:t>Anadol</a:t>
            </a:r>
            <a:r>
              <a:rPr lang="en-US" altLang="ko-KR" sz="1500" dirty="0"/>
              <a:t>)</a:t>
            </a:r>
            <a:r>
              <a:rPr lang="ko-KR" altLang="ko-KR" sz="1500" dirty="0"/>
              <a:t>의 작업은 허구의 이미지를 만드는 것이 아니라</a:t>
            </a:r>
            <a:r>
              <a:rPr lang="en-US" altLang="ko-KR" sz="1500" dirty="0"/>
              <a:t>, </a:t>
            </a:r>
            <a:r>
              <a:rPr lang="ko-KR" altLang="ko-KR" sz="1500" dirty="0"/>
              <a:t>우리 주변을 흐르는 방대한 데이터를 </a:t>
            </a:r>
            <a:r>
              <a:rPr lang="ko-KR" altLang="ko-KR" sz="1500" dirty="0" err="1"/>
              <a:t>시각화하여</a:t>
            </a:r>
            <a:r>
              <a:rPr lang="ko-KR" altLang="ko-KR" sz="1500" dirty="0"/>
              <a:t> 보이지 않는 아카이브를 시적인 몰입형 경험으로 변환하는 데 초점을 맞춘다</a:t>
            </a:r>
            <a:r>
              <a:rPr lang="en-US" altLang="ko-KR" sz="1500" dirty="0"/>
              <a:t>. </a:t>
            </a:r>
            <a:r>
              <a:rPr lang="ko-KR" altLang="ko-KR" sz="1500" dirty="0"/>
              <a:t>그는 데이터를 물질이자</a:t>
            </a:r>
            <a:r>
              <a:rPr lang="en-US" altLang="ko-KR" sz="1500" dirty="0"/>
              <a:t> '</a:t>
            </a:r>
            <a:r>
              <a:rPr lang="ko-KR" altLang="ko-KR" sz="1500" dirty="0"/>
              <a:t>생각하는 붓</a:t>
            </a:r>
            <a:r>
              <a:rPr lang="en-US" altLang="ko-KR" sz="1500" dirty="0"/>
              <a:t>'</a:t>
            </a:r>
            <a:r>
              <a:rPr lang="ko-KR" altLang="ko-KR" sz="1500" dirty="0"/>
              <a:t>으로 취급한다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 lvl="1" fontAlgn="base">
              <a:lnSpc>
                <a:spcPct val="100000"/>
              </a:lnSpc>
            </a:pPr>
            <a:r>
              <a:rPr lang="ko-KR" altLang="ko-KR" sz="1500" b="1" dirty="0"/>
              <a:t>방법론</a:t>
            </a:r>
            <a:r>
              <a:rPr lang="en-US" altLang="ko-KR" sz="1500" b="1" dirty="0"/>
              <a:t>:</a:t>
            </a:r>
            <a:r>
              <a:rPr lang="en-US" altLang="ko-KR" sz="1500" dirty="0"/>
              <a:t> </a:t>
            </a:r>
            <a:r>
              <a:rPr lang="ko-KR" altLang="ko-KR" sz="1500" dirty="0"/>
              <a:t>그는 뉴욕 현대미술관</a:t>
            </a:r>
            <a:r>
              <a:rPr lang="en-US" altLang="ko-KR" sz="1500" dirty="0"/>
              <a:t>(MoMA), NASA, LA </a:t>
            </a:r>
            <a:r>
              <a:rPr lang="ko-KR" altLang="ko-KR" sz="1500" dirty="0"/>
              <a:t>필하모닉 등 세계 유수의 기관과 협력하여 방대한 데이터셋</a:t>
            </a:r>
            <a:r>
              <a:rPr lang="en-US" altLang="ko-KR" sz="1500" dirty="0"/>
              <a:t>(</a:t>
            </a:r>
            <a:r>
              <a:rPr lang="ko-KR" altLang="ko-KR" sz="1500" dirty="0"/>
              <a:t>예</a:t>
            </a:r>
            <a:r>
              <a:rPr lang="en-US" altLang="ko-KR" sz="1500" dirty="0"/>
              <a:t>: </a:t>
            </a:r>
            <a:r>
              <a:rPr lang="ko-KR" altLang="ko-KR" sz="1500" dirty="0"/>
              <a:t>아카이브 사진</a:t>
            </a:r>
            <a:r>
              <a:rPr lang="en-US" altLang="ko-KR" sz="1500" dirty="0"/>
              <a:t>, </a:t>
            </a:r>
            <a:r>
              <a:rPr lang="ko-KR" altLang="ko-KR" sz="1500" dirty="0"/>
              <a:t>화성 풍경</a:t>
            </a:r>
            <a:r>
              <a:rPr lang="en-US" altLang="ko-KR" sz="1500" dirty="0"/>
              <a:t>, </a:t>
            </a:r>
            <a:r>
              <a:rPr lang="ko-KR" altLang="ko-KR" sz="1500" dirty="0"/>
              <a:t>뇌파 데이터</a:t>
            </a:r>
            <a:r>
              <a:rPr lang="en-US" altLang="ko-KR" sz="1500" dirty="0"/>
              <a:t>)</a:t>
            </a:r>
            <a:r>
              <a:rPr lang="ko-KR" altLang="ko-KR" sz="1500" dirty="0"/>
              <a:t>에 접근한다</a:t>
            </a:r>
            <a:r>
              <a:rPr lang="en-US" altLang="ko-KR" sz="1500" dirty="0"/>
              <a:t>. </a:t>
            </a:r>
            <a:r>
              <a:rPr lang="ko-KR" altLang="ko-KR" sz="1500" dirty="0"/>
              <a:t>그리고 이를 맞춤형</a:t>
            </a:r>
            <a:r>
              <a:rPr lang="en-US" altLang="ko-KR" sz="1500" dirty="0"/>
              <a:t> AI/ML </a:t>
            </a:r>
            <a:r>
              <a:rPr lang="ko-KR" altLang="ko-KR" sz="1500" dirty="0"/>
              <a:t>알고리즘</a:t>
            </a:r>
            <a:r>
              <a:rPr lang="en-US" altLang="ko-KR" sz="1500" dirty="0"/>
              <a:t>(GAN, </a:t>
            </a:r>
            <a:r>
              <a:rPr lang="ko-KR" altLang="ko-KR" sz="1500" dirty="0"/>
              <a:t>데이터 시각화를 위한</a:t>
            </a:r>
            <a:r>
              <a:rPr lang="en-US" altLang="ko-KR" sz="1500" dirty="0"/>
              <a:t> UMAP/t-SNE </a:t>
            </a:r>
            <a:r>
              <a:rPr lang="ko-KR" altLang="ko-KR" sz="1500" dirty="0"/>
              <a:t>등</a:t>
            </a:r>
            <a:r>
              <a:rPr lang="en-US" altLang="ko-KR" sz="1500" dirty="0"/>
              <a:t>)</a:t>
            </a:r>
            <a:r>
              <a:rPr lang="ko-KR" altLang="ko-KR" sz="1500" dirty="0"/>
              <a:t>을 사용해</a:t>
            </a:r>
            <a:r>
              <a:rPr lang="en-US" altLang="ko-KR" sz="1500" dirty="0"/>
              <a:t> '</a:t>
            </a:r>
            <a:r>
              <a:rPr lang="ko-KR" altLang="ko-KR" sz="1500" dirty="0"/>
              <a:t>데이터 조각</a:t>
            </a:r>
            <a:r>
              <a:rPr lang="en-US" altLang="ko-KR" sz="1500" dirty="0"/>
              <a:t>(data sculptures)'</a:t>
            </a:r>
            <a:r>
              <a:rPr lang="ko-KR" altLang="ko-KR" sz="1500" dirty="0"/>
              <a:t>과</a:t>
            </a:r>
            <a:r>
              <a:rPr lang="en-US" altLang="ko-KR" sz="1500" dirty="0"/>
              <a:t> '</a:t>
            </a:r>
            <a:r>
              <a:rPr lang="ko-KR" altLang="ko-KR" sz="1500" dirty="0"/>
              <a:t>데이터 회화</a:t>
            </a:r>
            <a:r>
              <a:rPr lang="en-US" altLang="ko-KR" sz="1500" dirty="0"/>
              <a:t>(data paintings)'</a:t>
            </a:r>
            <a:r>
              <a:rPr lang="ko-KR" altLang="ko-KR" sz="1500" dirty="0"/>
              <a:t>로 </a:t>
            </a:r>
            <a:r>
              <a:rPr lang="ko-KR" altLang="ko-KR" sz="1500" dirty="0" err="1"/>
              <a:t>재탄생시킨다</a:t>
            </a:r>
            <a:r>
              <a:rPr lang="en-US" altLang="ko-KR" sz="1500" dirty="0"/>
              <a:t>. </a:t>
            </a:r>
            <a:r>
              <a:rPr lang="ko-KR" altLang="ko-KR" sz="1500" dirty="0"/>
              <a:t>그의 작품은 종종 건물 전체에 투사되는 대규모 공공미술의 형태를 띠며</a:t>
            </a:r>
            <a:r>
              <a:rPr lang="en-US" altLang="ko-KR" sz="1500" dirty="0"/>
              <a:t>, </a:t>
            </a:r>
            <a:r>
              <a:rPr lang="ko-KR" altLang="ko-KR" sz="1500" dirty="0"/>
              <a:t>관객을 압도하는 몰입 환경을 조성한다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 lvl="1" fontAlgn="base">
              <a:lnSpc>
                <a:spcPct val="100000"/>
              </a:lnSpc>
            </a:pPr>
            <a:r>
              <a:rPr lang="ko-KR" altLang="ko-KR" sz="1500" b="1" dirty="0"/>
              <a:t>대표작</a:t>
            </a:r>
            <a:r>
              <a:rPr lang="en-US" altLang="ko-KR" sz="1500" b="1" dirty="0"/>
              <a:t>:</a:t>
            </a:r>
            <a:r>
              <a:rPr lang="en-US" altLang="ko-KR" sz="1500" dirty="0"/>
              <a:t> MoMA</a:t>
            </a:r>
            <a:r>
              <a:rPr lang="ko-KR" altLang="ko-KR" sz="1500" dirty="0"/>
              <a:t>에서 선보인</a:t>
            </a:r>
            <a:r>
              <a:rPr lang="en-US" altLang="ko-KR" sz="1500" dirty="0"/>
              <a:t> Unsupervised</a:t>
            </a:r>
            <a:r>
              <a:rPr lang="ko-KR" altLang="ko-KR" sz="1500" dirty="0"/>
              <a:t>는 박물관의 전체 소장품 데이터를 학습한</a:t>
            </a:r>
            <a:r>
              <a:rPr lang="en-US" altLang="ko-KR" sz="1500" dirty="0"/>
              <a:t> AI</a:t>
            </a:r>
            <a:r>
              <a:rPr lang="ko-KR" altLang="ko-KR" sz="1500" dirty="0"/>
              <a:t>가 현대 미술사에 대한 자신만의</a:t>
            </a:r>
            <a:r>
              <a:rPr lang="en-US" altLang="ko-KR" sz="1500" dirty="0"/>
              <a:t> '</a:t>
            </a:r>
            <a:r>
              <a:rPr lang="ko-KR" altLang="ko-KR" sz="1500" dirty="0"/>
              <a:t>환각</a:t>
            </a:r>
            <a:r>
              <a:rPr lang="en-US" altLang="ko-KR" sz="1500" dirty="0"/>
              <a:t>(hallucinations)'</a:t>
            </a:r>
            <a:r>
              <a:rPr lang="ko-KR" altLang="ko-KR" sz="1500" dirty="0"/>
              <a:t>을 실시간으로 생성해내는 작품으로</a:t>
            </a:r>
            <a:r>
              <a:rPr lang="en-US" altLang="ko-KR" sz="1500" dirty="0"/>
              <a:t>, </a:t>
            </a:r>
            <a:r>
              <a:rPr lang="ko-KR" altLang="ko-KR" sz="1500" dirty="0"/>
              <a:t>기계가 문화적 기억을 어떻게 해석하고 꿈꾸는지 보여주었다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>
              <a:lnSpc>
                <a:spcPct val="150000"/>
              </a:lnSpc>
            </a:pP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334996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D18F4-1F64-6D1B-909D-505A6B6ED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3F7BC3-78DD-AED5-54EC-5980CFF1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ko-KR" sz="1800" b="1" dirty="0" err="1"/>
              <a:t>마리오</a:t>
            </a:r>
            <a:r>
              <a:rPr lang="ko-KR" altLang="ko-KR" sz="1800" b="1" dirty="0"/>
              <a:t> </a:t>
            </a:r>
            <a:r>
              <a:rPr lang="ko-KR" altLang="ko-KR" sz="1800" b="1" dirty="0" err="1"/>
              <a:t>클링게만</a:t>
            </a:r>
            <a:r>
              <a:rPr lang="en-US" altLang="ko-KR" sz="1800" b="1" dirty="0"/>
              <a:t>: </a:t>
            </a:r>
            <a:r>
              <a:rPr lang="ko-KR" altLang="ko-KR" sz="1800" b="1" dirty="0"/>
              <a:t>자율적 예술가와 포스트</a:t>
            </a:r>
            <a:r>
              <a:rPr lang="en-US" altLang="ko-KR" sz="1800" b="1" dirty="0"/>
              <a:t>-</a:t>
            </a:r>
            <a:r>
              <a:rPr lang="ko-KR" altLang="ko-KR" sz="1800" b="1" dirty="0"/>
              <a:t>휴먼 창의성의 유령</a:t>
            </a:r>
            <a:endParaRPr lang="ko-KR" altLang="ko-KR" sz="1600" dirty="0"/>
          </a:p>
          <a:p>
            <a:pPr lvl="1" fontAlgn="base">
              <a:lnSpc>
                <a:spcPct val="150000"/>
              </a:lnSpc>
            </a:pPr>
            <a:r>
              <a:rPr lang="ko-KR" altLang="ko-KR" sz="1600" b="1" dirty="0"/>
              <a:t>철학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독일 작가 </a:t>
            </a:r>
            <a:r>
              <a:rPr lang="ko-KR" altLang="ko-KR" sz="1600" dirty="0" err="1"/>
              <a:t>마리오</a:t>
            </a:r>
            <a:r>
              <a:rPr lang="ko-KR" altLang="ko-KR" sz="1600" dirty="0"/>
              <a:t> </a:t>
            </a:r>
            <a:r>
              <a:rPr lang="ko-KR" altLang="ko-KR" sz="1600" dirty="0" err="1"/>
              <a:t>클링게만</a:t>
            </a:r>
            <a:r>
              <a:rPr lang="en-US" altLang="ko-KR" sz="1600" dirty="0"/>
              <a:t>(Mario Klingemann)</a:t>
            </a:r>
            <a:r>
              <a:rPr lang="ko-KR" altLang="ko-KR" sz="1600" dirty="0"/>
              <a:t>은 기계가</a:t>
            </a:r>
            <a:r>
              <a:rPr lang="en-US" altLang="ko-KR" sz="1600" dirty="0"/>
              <a:t> '</a:t>
            </a:r>
            <a:r>
              <a:rPr lang="ko-KR" altLang="ko-KR" sz="1600" dirty="0"/>
              <a:t>자율적인 창조적 행위</a:t>
            </a:r>
            <a:r>
              <a:rPr lang="en-US" altLang="ko-KR" sz="1600" dirty="0"/>
              <a:t>'</a:t>
            </a:r>
            <a:r>
              <a:rPr lang="ko-KR" altLang="ko-KR" sz="1600" dirty="0"/>
              <a:t>를 보일 가능성에 깊은 관심을 가지고 있다</a:t>
            </a:r>
            <a:r>
              <a:rPr lang="en-US" altLang="ko-KR" sz="1600" dirty="0"/>
              <a:t>. </a:t>
            </a:r>
            <a:r>
              <a:rPr lang="ko-KR" altLang="ko-KR" sz="1600" dirty="0"/>
              <a:t>그는 예술계의 시스템 자체에 의문을 제기하며</a:t>
            </a:r>
            <a:r>
              <a:rPr lang="en-US" altLang="ko-KR" sz="1600" dirty="0"/>
              <a:t>, AI</a:t>
            </a:r>
            <a:r>
              <a:rPr lang="ko-KR" altLang="ko-KR" sz="1600" dirty="0"/>
              <a:t>가 단순한 도구를 넘어 진정한 의미의 예술가가 될 수 있는지 탐구한다</a:t>
            </a:r>
            <a:r>
              <a:rPr lang="en-US" altLang="ko-KR" sz="1600" dirty="0"/>
              <a:t>. </a:t>
            </a:r>
            <a:r>
              <a:rPr lang="ko-KR" altLang="ko-KR" sz="1600" dirty="0"/>
              <a:t>그는</a:t>
            </a:r>
            <a:r>
              <a:rPr lang="en-US" altLang="ko-KR" sz="1600" dirty="0"/>
              <a:t> AI</a:t>
            </a:r>
            <a:r>
              <a:rPr lang="ko-KR" altLang="ko-KR" sz="1600" dirty="0"/>
              <a:t>와의 관계를</a:t>
            </a:r>
            <a:r>
              <a:rPr lang="en-US" altLang="ko-KR" sz="1600" dirty="0"/>
              <a:t> '</a:t>
            </a:r>
            <a:r>
              <a:rPr lang="ko-KR" altLang="ko-KR" sz="1600" dirty="0"/>
              <a:t>협업</a:t>
            </a:r>
            <a:r>
              <a:rPr lang="en-US" altLang="ko-KR" sz="1600" dirty="0"/>
              <a:t>'</a:t>
            </a:r>
            <a:r>
              <a:rPr lang="ko-KR" altLang="ko-KR" sz="1600" dirty="0"/>
              <a:t>이 아닌</a:t>
            </a:r>
            <a:r>
              <a:rPr lang="en-US" altLang="ko-KR" sz="1600" dirty="0"/>
              <a:t>, </a:t>
            </a:r>
            <a:r>
              <a:rPr lang="ko-KR" altLang="ko-KR" sz="1600" dirty="0"/>
              <a:t>복잡한</a:t>
            </a:r>
            <a:r>
              <a:rPr lang="en-US" altLang="ko-KR" sz="1600" dirty="0"/>
              <a:t> '</a:t>
            </a:r>
            <a:r>
              <a:rPr lang="ko-KR" altLang="ko-KR" sz="1600" dirty="0"/>
              <a:t>악기</a:t>
            </a:r>
            <a:r>
              <a:rPr lang="en-US" altLang="ko-KR" sz="1600" dirty="0"/>
              <a:t>'</a:t>
            </a:r>
            <a:r>
              <a:rPr lang="ko-KR" altLang="ko-KR" sz="1600" dirty="0"/>
              <a:t>를 연주하는 것에 비유한다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1" fontAlgn="base">
              <a:lnSpc>
                <a:spcPct val="150000"/>
              </a:lnSpc>
            </a:pPr>
            <a:r>
              <a:rPr lang="ko-KR" altLang="ko-KR" sz="1600" b="1" dirty="0"/>
              <a:t>방법론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그는 직접 코딩하여 자신만의 시스템을 구축하며</a:t>
            </a:r>
            <a:r>
              <a:rPr lang="en-US" altLang="ko-KR" sz="1600" dirty="0"/>
              <a:t>, </a:t>
            </a:r>
            <a:r>
              <a:rPr lang="ko-KR" altLang="ko-KR" sz="1600" dirty="0"/>
              <a:t>방대한 양의 역사적 예술 작품 데이터로</a:t>
            </a:r>
            <a:r>
              <a:rPr lang="en-US" altLang="ko-KR" sz="1600" dirty="0"/>
              <a:t> GAN</a:t>
            </a:r>
            <a:r>
              <a:rPr lang="ko-KR" altLang="ko-KR" sz="1600" dirty="0"/>
              <a:t>과 같은 모델을 훈련시킨다</a:t>
            </a:r>
            <a:r>
              <a:rPr lang="en-US" altLang="ko-KR" sz="1600" dirty="0"/>
              <a:t>. </a:t>
            </a:r>
            <a:r>
              <a:rPr lang="ko-KR" altLang="ko-KR" sz="1600" dirty="0"/>
              <a:t>그의 작업은 기계가 생성하고 인간이 </a:t>
            </a:r>
            <a:r>
              <a:rPr lang="ko-KR" altLang="ko-KR" sz="1600" dirty="0" err="1"/>
              <a:t>큐레이팅하거나</a:t>
            </a:r>
            <a:r>
              <a:rPr lang="ko-KR" altLang="ko-KR" sz="1600" dirty="0"/>
              <a:t> 방향을 제시하는 피드백 루프를 포함하지만</a:t>
            </a:r>
            <a:r>
              <a:rPr lang="en-US" altLang="ko-KR" sz="1600" dirty="0"/>
              <a:t>, </a:t>
            </a:r>
            <a:r>
              <a:rPr lang="ko-KR" altLang="ko-KR" sz="1600" dirty="0"/>
              <a:t>그는 궁극적으로 과정에서 인간을 배제하려는 시도를 멈추지 않는다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1" fontAlgn="base">
              <a:lnSpc>
                <a:spcPct val="150000"/>
              </a:lnSpc>
            </a:pPr>
            <a:r>
              <a:rPr lang="ko-KR" altLang="ko-KR" sz="1600" b="1" dirty="0"/>
              <a:t>대표작</a:t>
            </a:r>
            <a:r>
              <a:rPr lang="en-US" altLang="ko-KR" sz="1600" b="1" dirty="0"/>
              <a:t>:</a:t>
            </a:r>
            <a:r>
              <a:rPr lang="en-US" altLang="ko-KR" sz="1600" dirty="0"/>
              <a:t> *</a:t>
            </a:r>
            <a:r>
              <a:rPr lang="ko-KR" altLang="ko-KR" sz="1600" dirty="0"/>
              <a:t>행인의 기억</a:t>
            </a:r>
            <a:r>
              <a:rPr lang="en-US" altLang="ko-KR" sz="1600" dirty="0"/>
              <a:t> I (Memories of Passersby I)*</a:t>
            </a:r>
            <a:r>
              <a:rPr lang="ko-KR" altLang="ko-KR" sz="1600" dirty="0"/>
              <a:t>은</a:t>
            </a:r>
            <a:r>
              <a:rPr lang="en-US" altLang="ko-KR" sz="1600" dirty="0"/>
              <a:t> AI</a:t>
            </a:r>
            <a:r>
              <a:rPr lang="ko-KR" altLang="ko-KR" sz="1600" dirty="0"/>
              <a:t>가 실시간으로 새롭고 왜곡된 초상화를 끊임없이 생성하는 설치 작품으로</a:t>
            </a:r>
            <a:r>
              <a:rPr lang="en-US" altLang="ko-KR" sz="1600" dirty="0"/>
              <a:t>, 2019</a:t>
            </a:r>
            <a:r>
              <a:rPr lang="ko-KR" altLang="ko-KR" sz="1600" dirty="0"/>
              <a:t>년 </a:t>
            </a:r>
            <a:r>
              <a:rPr lang="ko-KR" altLang="ko-KR" sz="1600" dirty="0" err="1"/>
              <a:t>소더비</a:t>
            </a:r>
            <a:r>
              <a:rPr lang="ko-KR" altLang="ko-KR" sz="1600" dirty="0"/>
              <a:t> 경매에 출품된 최초의</a:t>
            </a:r>
            <a:r>
              <a:rPr lang="en-US" altLang="ko-KR" sz="1600" dirty="0"/>
              <a:t> AI </a:t>
            </a:r>
            <a:r>
              <a:rPr lang="ko-KR" altLang="ko-KR" sz="1600" dirty="0"/>
              <a:t>생성 예술품으로 기록되었다</a:t>
            </a:r>
            <a:r>
              <a:rPr lang="en-US" altLang="ko-KR" sz="1600" dirty="0"/>
              <a:t>. </a:t>
            </a:r>
            <a:r>
              <a:rPr lang="ko-KR" altLang="ko-KR" sz="1600" dirty="0"/>
              <a:t>또한</a:t>
            </a:r>
            <a:r>
              <a:rPr lang="en-US" altLang="ko-KR" sz="1600" dirty="0"/>
              <a:t>, </a:t>
            </a:r>
            <a:r>
              <a:rPr lang="ko-KR" altLang="ko-KR" sz="1600" dirty="0"/>
              <a:t>커뮤니티에 의해 운영되는</a:t>
            </a:r>
            <a:r>
              <a:rPr lang="en-US" altLang="ko-KR" sz="1600" dirty="0"/>
              <a:t> '</a:t>
            </a:r>
            <a:r>
              <a:rPr lang="ko-KR" altLang="ko-KR" sz="1600" dirty="0"/>
              <a:t>자율적 분산 예술가</a:t>
            </a:r>
            <a:r>
              <a:rPr lang="en-US" altLang="ko-KR" sz="1600" dirty="0"/>
              <a:t>'</a:t>
            </a:r>
            <a:r>
              <a:rPr lang="ko-KR" altLang="ko-KR" sz="1600" dirty="0"/>
              <a:t>를 만들려는 시도인 보토</a:t>
            </a:r>
            <a:r>
              <a:rPr lang="en-US" altLang="ko-KR" sz="1600" dirty="0"/>
              <a:t>(Botto) </a:t>
            </a:r>
            <a:r>
              <a:rPr lang="ko-KR" altLang="ko-KR" sz="1600" dirty="0"/>
              <a:t>프로젝트는 그의 철학을 극명하게 보여준다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21165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91723-9644-58A0-A1F0-B97128354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6A509C-A7B8-45CD-D0C0-EEC97916D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ko-KR" sz="1800" b="1" dirty="0" err="1"/>
              <a:t>소우웬</a:t>
            </a:r>
            <a:r>
              <a:rPr lang="ko-KR" altLang="ko-KR" sz="1800" b="1" dirty="0"/>
              <a:t> 충</a:t>
            </a:r>
            <a:r>
              <a:rPr lang="en-US" altLang="ko-KR" sz="1800" b="1" dirty="0"/>
              <a:t>: </a:t>
            </a:r>
            <a:r>
              <a:rPr lang="ko-KR" altLang="ko-KR" sz="1800" b="1" dirty="0"/>
              <a:t>인간</a:t>
            </a:r>
            <a:r>
              <a:rPr lang="en-US" altLang="ko-KR" sz="1800" b="1" dirty="0"/>
              <a:t>-</a:t>
            </a:r>
            <a:r>
              <a:rPr lang="ko-KR" altLang="ko-KR" sz="1800" b="1" dirty="0"/>
              <a:t>기계의 이중주와 협력적 행위자성</a:t>
            </a:r>
            <a:endParaRPr lang="ko-KR" altLang="ko-KR" sz="1800" dirty="0"/>
          </a:p>
          <a:p>
            <a:pPr lvl="1" fontAlgn="base">
              <a:lnSpc>
                <a:spcPct val="150000"/>
              </a:lnSpc>
            </a:pPr>
            <a:r>
              <a:rPr lang="ko-KR" altLang="ko-KR" sz="1600" b="1" dirty="0"/>
              <a:t>철학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중국계 캐나다인 작가 </a:t>
            </a:r>
            <a:r>
              <a:rPr lang="ko-KR" altLang="ko-KR" sz="1600" dirty="0" err="1"/>
              <a:t>소우웬</a:t>
            </a:r>
            <a:r>
              <a:rPr lang="ko-KR" altLang="ko-KR" sz="1600" dirty="0"/>
              <a:t> 충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Sougwen</a:t>
            </a:r>
            <a:r>
              <a:rPr lang="en-US" altLang="ko-KR" sz="1600" dirty="0"/>
              <a:t> Chung)</a:t>
            </a:r>
            <a:r>
              <a:rPr lang="ko-KR" altLang="ko-KR" sz="1600" dirty="0"/>
              <a:t>의 작업은</a:t>
            </a:r>
            <a:r>
              <a:rPr lang="en-US" altLang="ko-KR" sz="1600" dirty="0"/>
              <a:t> '</a:t>
            </a:r>
            <a:r>
              <a:rPr lang="ko-KR" altLang="ko-KR" sz="1600" dirty="0"/>
              <a:t>인간 대 기계</a:t>
            </a:r>
            <a:r>
              <a:rPr lang="en-US" altLang="ko-KR" sz="1600" dirty="0"/>
              <a:t>'</a:t>
            </a:r>
            <a:r>
              <a:rPr lang="ko-KR" altLang="ko-KR" sz="1600" dirty="0"/>
              <a:t>라는 이분법에 정면으로 맞선다</a:t>
            </a:r>
            <a:r>
              <a:rPr lang="en-US" altLang="ko-KR" sz="1600" dirty="0"/>
              <a:t>. </a:t>
            </a:r>
            <a:r>
              <a:rPr lang="ko-KR" altLang="ko-KR" sz="1600" dirty="0"/>
              <a:t>그는 공동 창작의 과정을 탐구하며</a:t>
            </a:r>
            <a:r>
              <a:rPr lang="en-US" altLang="ko-KR" sz="1600" dirty="0"/>
              <a:t>, </a:t>
            </a:r>
            <a:r>
              <a:rPr lang="ko-KR" altLang="ko-KR" sz="1600" dirty="0"/>
              <a:t>로봇 협업자를 퍼포먼스의 파트너로 간주한다</a:t>
            </a:r>
            <a:r>
              <a:rPr lang="en-US" altLang="ko-KR" sz="1600" dirty="0"/>
              <a:t>. </a:t>
            </a:r>
            <a:r>
              <a:rPr lang="ko-KR" altLang="ko-KR" sz="1600" dirty="0"/>
              <a:t>그의 실천은 이 진화하는 관계를 탐구하는</a:t>
            </a:r>
            <a:r>
              <a:rPr lang="en-US" altLang="ko-KR" sz="1600" dirty="0"/>
              <a:t> '</a:t>
            </a:r>
            <a:r>
              <a:rPr lang="ko-KR" altLang="ko-KR" sz="1600" dirty="0"/>
              <a:t>평생의 프로젝트</a:t>
            </a:r>
            <a:r>
              <a:rPr lang="en-US" altLang="ko-KR" sz="1600" dirty="0"/>
              <a:t>'</a:t>
            </a:r>
            <a:r>
              <a:rPr lang="ko-KR" altLang="ko-KR" sz="1600" dirty="0"/>
              <a:t>이다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1" fontAlgn="base">
              <a:lnSpc>
                <a:spcPct val="150000"/>
              </a:lnSpc>
            </a:pPr>
            <a:r>
              <a:rPr lang="ko-KR" altLang="ko-KR" sz="1600" b="1" dirty="0"/>
              <a:t>방법론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그는</a:t>
            </a:r>
            <a:r>
              <a:rPr lang="en-US" altLang="ko-KR" sz="1600" dirty="0"/>
              <a:t> D.O.U.G.(Drawing Operations Unit </a:t>
            </a:r>
            <a:r>
              <a:rPr lang="en-US" altLang="ko-KR" sz="1600" dirty="0" err="1"/>
              <a:t>Generation_X</a:t>
            </a:r>
            <a:r>
              <a:rPr lang="en-US" altLang="ko-KR" sz="1600" dirty="0"/>
              <a:t>)</a:t>
            </a:r>
            <a:r>
              <a:rPr lang="ko-KR" altLang="ko-KR" sz="1600" dirty="0"/>
              <a:t>라는 이름의 다세대 로봇 팔을 직접 제작하고</a:t>
            </a:r>
            <a:r>
              <a:rPr lang="en-US" altLang="ko-KR" sz="1600" dirty="0"/>
              <a:t>, </a:t>
            </a:r>
            <a:r>
              <a:rPr lang="ko-KR" altLang="ko-KR" sz="1600" dirty="0"/>
              <a:t>수십 년간 축적한 자신의 드로잉 데이터로 훈련시킨다</a:t>
            </a:r>
            <a:r>
              <a:rPr lang="en-US" altLang="ko-KR" sz="1600" dirty="0"/>
              <a:t>. </a:t>
            </a:r>
            <a:r>
              <a:rPr lang="ko-KR" altLang="ko-KR" sz="1600" dirty="0"/>
              <a:t>이 협업은 세대를 거치며 진화했다</a:t>
            </a:r>
            <a:r>
              <a:rPr lang="en-US" altLang="ko-KR" sz="1600" dirty="0"/>
              <a:t>. *1</a:t>
            </a:r>
            <a:r>
              <a:rPr lang="ko-KR" altLang="ko-KR" sz="1600" dirty="0"/>
              <a:t>세대</a:t>
            </a:r>
            <a:r>
              <a:rPr lang="en-US" altLang="ko-KR" sz="1600" dirty="0"/>
              <a:t>: </a:t>
            </a:r>
            <a:r>
              <a:rPr lang="ko-KR" altLang="ko-KR" sz="1600" dirty="0"/>
              <a:t>모방</a:t>
            </a:r>
            <a:r>
              <a:rPr lang="en-US" altLang="ko-KR" sz="1600" dirty="0"/>
              <a:t>(Mimicry)*</a:t>
            </a:r>
            <a:r>
              <a:rPr lang="ko-KR" altLang="ko-KR" sz="1600" dirty="0"/>
              <a:t>에서는 로봇이 작가의 제스처를 실시간으로 따라 했고</a:t>
            </a:r>
            <a:r>
              <a:rPr lang="en-US" altLang="ko-KR" sz="1600" dirty="0"/>
              <a:t>, *2</a:t>
            </a:r>
            <a:r>
              <a:rPr lang="ko-KR" altLang="ko-KR" sz="1600" dirty="0"/>
              <a:t>세대</a:t>
            </a:r>
            <a:r>
              <a:rPr lang="en-US" altLang="ko-KR" sz="1600" dirty="0"/>
              <a:t>: </a:t>
            </a:r>
            <a:r>
              <a:rPr lang="ko-KR" altLang="ko-KR" sz="1600" dirty="0"/>
              <a:t>기억</a:t>
            </a:r>
            <a:r>
              <a:rPr lang="en-US" altLang="ko-KR" sz="1600" dirty="0"/>
              <a:t>(Memory)*</a:t>
            </a:r>
            <a:r>
              <a:rPr lang="ko-KR" altLang="ko-KR" sz="1600" dirty="0"/>
              <a:t>에서는 로봇이 과거 작품을 학습해 새로운 해석을 내놓았다</a:t>
            </a:r>
            <a:r>
              <a:rPr lang="en-US" altLang="ko-KR" sz="1600" dirty="0"/>
              <a:t>. </a:t>
            </a:r>
            <a:r>
              <a:rPr lang="ko-KR" altLang="ko-KR" sz="1600" dirty="0"/>
              <a:t>이후 세대에서는 도시의 공공 데이터나 작가 자신의 뇌파</a:t>
            </a:r>
            <a:r>
              <a:rPr lang="en-US" altLang="ko-KR" sz="1600" dirty="0"/>
              <a:t>(EEG) </a:t>
            </a:r>
            <a:r>
              <a:rPr lang="ko-KR" altLang="ko-KR" sz="1600" dirty="0"/>
              <a:t>데이터까지 </a:t>
            </a:r>
            <a:r>
              <a:rPr lang="ko-KR" altLang="ko-KR" sz="1600" dirty="0" err="1"/>
              <a:t>입력받아</a:t>
            </a:r>
            <a:r>
              <a:rPr lang="ko-KR" altLang="ko-KR" sz="1600" dirty="0"/>
              <a:t> 상호작용하며</a:t>
            </a:r>
            <a:r>
              <a:rPr lang="en-US" altLang="ko-KR" sz="1600" dirty="0"/>
              <a:t>, </a:t>
            </a:r>
            <a:r>
              <a:rPr lang="ko-KR" altLang="ko-KR" sz="1600" dirty="0"/>
              <a:t>그 결과물은 라이브 퍼포먼스를 통해 물리적인 드로잉으로 완성된다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1" fontAlgn="base">
              <a:lnSpc>
                <a:spcPct val="150000"/>
              </a:lnSpc>
            </a:pPr>
            <a:r>
              <a:rPr lang="ko-KR" altLang="ko-KR" sz="1600" b="1" dirty="0"/>
              <a:t>대표작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진화하는 협업 과정을 기록한 드로잉 오퍼레이션</a:t>
            </a:r>
            <a:r>
              <a:rPr lang="en-US" altLang="ko-KR" sz="1600" dirty="0"/>
              <a:t>(Drawing Operations) </a:t>
            </a:r>
            <a:r>
              <a:rPr lang="ko-KR" altLang="ko-KR" sz="1600" dirty="0"/>
              <a:t>시리즈</a:t>
            </a:r>
            <a:r>
              <a:rPr lang="en-US" altLang="ko-KR" sz="1600" dirty="0"/>
              <a:t>. </a:t>
            </a:r>
            <a:r>
              <a:rPr lang="ko-KR" altLang="ko-KR" sz="1600" dirty="0"/>
              <a:t>특히</a:t>
            </a:r>
            <a:r>
              <a:rPr lang="en-US" altLang="ko-KR" sz="1600" dirty="0"/>
              <a:t> MEMORY </a:t>
            </a:r>
            <a:r>
              <a:rPr lang="ko-KR" altLang="ko-KR" sz="1600" dirty="0"/>
              <a:t>버전은 런던 빅토리아 앤 앨버트 박물관</a:t>
            </a:r>
            <a:r>
              <a:rPr lang="en-US" altLang="ko-KR" sz="1600" dirty="0"/>
              <a:t>(V&amp;A)</a:t>
            </a:r>
            <a:r>
              <a:rPr lang="ko-KR" altLang="ko-KR" sz="1600" dirty="0"/>
              <a:t>이 물리적 프린트</a:t>
            </a:r>
            <a:r>
              <a:rPr lang="en-US" altLang="ko-KR" sz="1600" dirty="0"/>
              <a:t>, </a:t>
            </a:r>
            <a:r>
              <a:rPr lang="ko-KR" altLang="ko-KR" sz="1600" dirty="0"/>
              <a:t>퍼포먼스 영상</a:t>
            </a:r>
            <a:r>
              <a:rPr lang="en-US" altLang="ko-KR" sz="1600" dirty="0"/>
              <a:t>, </a:t>
            </a:r>
            <a:r>
              <a:rPr lang="ko-KR" altLang="ko-KR" sz="1600" dirty="0"/>
              <a:t>그리고 신경망 모델 자체를 함께 소장하여</a:t>
            </a:r>
            <a:r>
              <a:rPr lang="en-US" altLang="ko-KR" sz="1600" dirty="0"/>
              <a:t>, AI </a:t>
            </a:r>
            <a:r>
              <a:rPr lang="ko-KR" altLang="ko-KR" sz="1600" dirty="0"/>
              <a:t>예술의 과정과 결과물 모두를 예술 작품으로 인정한 중요한 사례가 되었다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2867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ED910-A1CC-0A54-15B9-99C610A95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50AF1-BE89-598B-4669-D8EDEC0C2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2.2 </a:t>
            </a:r>
            <a:r>
              <a:rPr lang="ko-KR" altLang="ko-KR" sz="1800" b="1" dirty="0"/>
              <a:t>한국의 최전선</a:t>
            </a:r>
            <a:r>
              <a:rPr lang="en-US" altLang="ko-KR" sz="1800" b="1" dirty="0"/>
              <a:t>: </a:t>
            </a:r>
            <a:r>
              <a:rPr lang="ko-KR" altLang="ko-KR" sz="1800" b="1" dirty="0"/>
              <a:t>국내의 해석과 전시 동향</a:t>
            </a:r>
            <a:endParaRPr lang="ko-KR" altLang="ko-KR" sz="1600" b="1" dirty="0"/>
          </a:p>
          <a:p>
            <a:pPr>
              <a:lnSpc>
                <a:spcPct val="150000"/>
              </a:lnSpc>
            </a:pPr>
            <a:r>
              <a:rPr lang="ko-KR" altLang="ko-KR" sz="1600" dirty="0"/>
              <a:t>한국의 예술계 역시</a:t>
            </a:r>
            <a:r>
              <a:rPr lang="en-US" altLang="ko-KR" sz="1600" dirty="0"/>
              <a:t> AI</a:t>
            </a:r>
            <a:r>
              <a:rPr lang="ko-KR" altLang="ko-KR" sz="1600" dirty="0"/>
              <a:t>를 창작의 과정에 적극적으로 도입하며 다양한 해석을 내놓고 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 fontAlgn="base">
              <a:lnSpc>
                <a:spcPct val="150000"/>
              </a:lnSpc>
            </a:pPr>
            <a:r>
              <a:rPr lang="ko-KR" altLang="ko-KR" sz="1600" b="1" dirty="0"/>
              <a:t>다양한 접근 방식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한국 작가들은</a:t>
            </a:r>
            <a:r>
              <a:rPr lang="en-US" altLang="ko-KR" sz="1600" dirty="0"/>
              <a:t> AI</a:t>
            </a:r>
            <a:r>
              <a:rPr lang="ko-KR" altLang="ko-KR" sz="1600" dirty="0"/>
              <a:t>를 초고효율의 조수에서부터 개념적 탐구의 도구에 이르기까지 다채롭게 활용하고 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1" fontAlgn="base">
              <a:lnSpc>
                <a:spcPct val="150000"/>
              </a:lnSpc>
            </a:pPr>
            <a:r>
              <a:rPr lang="ko-KR" altLang="ko-KR" sz="1600" b="1" dirty="0"/>
              <a:t>고상우 작가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멸종위기 동물의 이미지를</a:t>
            </a:r>
            <a:r>
              <a:rPr lang="en-US" altLang="ko-KR" sz="1600" dirty="0"/>
              <a:t> AI </a:t>
            </a:r>
            <a:r>
              <a:rPr lang="ko-KR" altLang="ko-KR" sz="1600" dirty="0"/>
              <a:t>이미지 생성기로 만든 후</a:t>
            </a:r>
            <a:r>
              <a:rPr lang="en-US" altLang="ko-KR" sz="1600" dirty="0"/>
              <a:t>, </a:t>
            </a:r>
            <a:r>
              <a:rPr lang="ko-KR" altLang="ko-KR" sz="1600" dirty="0"/>
              <a:t>이를 바탕으로 세밀한 그래픽 회화 작업을 진행한다</a:t>
            </a:r>
            <a:r>
              <a:rPr lang="en-US" altLang="ko-KR" sz="1600" dirty="0"/>
              <a:t>. AI</a:t>
            </a:r>
            <a:r>
              <a:rPr lang="ko-KR" altLang="ko-KR" sz="1600" dirty="0"/>
              <a:t>는 초기 아이디어와 소스 확보 단계를 획기적으로 단축시키는</a:t>
            </a:r>
            <a:r>
              <a:rPr lang="en-US" altLang="ko-KR" sz="1600" dirty="0"/>
              <a:t> '</a:t>
            </a:r>
            <a:r>
              <a:rPr lang="ko-KR" altLang="ko-KR" sz="1600" dirty="0"/>
              <a:t>조수</a:t>
            </a:r>
            <a:r>
              <a:rPr lang="en-US" altLang="ko-KR" sz="1600" dirty="0"/>
              <a:t>' </a:t>
            </a:r>
            <a:r>
              <a:rPr lang="ko-KR" altLang="ko-KR" sz="1600" dirty="0"/>
              <a:t>역할을 하지만</a:t>
            </a:r>
            <a:r>
              <a:rPr lang="en-US" altLang="ko-KR" sz="1600" dirty="0"/>
              <a:t>, </a:t>
            </a:r>
            <a:r>
              <a:rPr lang="ko-KR" altLang="ko-KR" sz="1600" dirty="0"/>
              <a:t>최종 작품은 작가의 집중적인 수작업을 통해 완성된다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1" fontAlgn="base">
              <a:lnSpc>
                <a:spcPct val="150000"/>
              </a:lnSpc>
            </a:pPr>
            <a:r>
              <a:rPr lang="ko-KR" altLang="ko-KR" sz="1600" b="1" dirty="0" err="1"/>
              <a:t>두민</a:t>
            </a:r>
            <a:r>
              <a:rPr lang="ko-KR" altLang="ko-KR" sz="1600" b="1" dirty="0"/>
              <a:t> 작가</a:t>
            </a:r>
            <a:r>
              <a:rPr lang="en-US" altLang="ko-KR" sz="1600" b="1" dirty="0"/>
              <a:t>:</a:t>
            </a:r>
            <a:r>
              <a:rPr lang="en-US" altLang="ko-KR" sz="1600" dirty="0"/>
              <a:t> AI</a:t>
            </a:r>
            <a:r>
              <a:rPr lang="ko-KR" altLang="ko-KR" sz="1600" dirty="0"/>
              <a:t>가 생성한 이미지를 특수 프린트로 출력한 뒤</a:t>
            </a:r>
            <a:r>
              <a:rPr lang="en-US" altLang="ko-KR" sz="1600" dirty="0"/>
              <a:t>, </a:t>
            </a:r>
            <a:r>
              <a:rPr lang="ko-KR" altLang="ko-KR" sz="1600" dirty="0"/>
              <a:t>그 위에 직접 붓과 물감으로 </a:t>
            </a:r>
            <a:r>
              <a:rPr lang="ko-KR" altLang="ko-KR" sz="1600" dirty="0" err="1"/>
              <a:t>리터치하는</a:t>
            </a:r>
            <a:r>
              <a:rPr lang="ko-KR" altLang="ko-KR" sz="1600" dirty="0"/>
              <a:t> 방식으로 디지털과 아날로그를 결합한다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인간과 기계의</a:t>
            </a:r>
            <a:r>
              <a:rPr lang="en-US" altLang="ko-KR" sz="1600" dirty="0"/>
              <a:t> '</a:t>
            </a:r>
            <a:r>
              <a:rPr lang="ko-KR" altLang="ko-KR" sz="1600" dirty="0"/>
              <a:t>협력</a:t>
            </a:r>
            <a:r>
              <a:rPr lang="en-US" altLang="ko-KR" sz="1600" dirty="0"/>
              <a:t>' </a:t>
            </a:r>
            <a:r>
              <a:rPr lang="ko-KR" altLang="ko-KR" sz="1600" dirty="0"/>
              <a:t>가능성을 모색하는 작업이다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1" fontAlgn="base">
              <a:lnSpc>
                <a:spcPct val="150000"/>
              </a:lnSpc>
            </a:pPr>
            <a:r>
              <a:rPr lang="ko-KR" altLang="ko-KR" sz="1600" b="1" dirty="0" err="1"/>
              <a:t>이규원</a:t>
            </a:r>
            <a:r>
              <a:rPr lang="ko-KR" altLang="ko-KR" sz="1600" b="1" dirty="0"/>
              <a:t> 작가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흥미로운 역전의 방식을 취한다</a:t>
            </a:r>
            <a:r>
              <a:rPr lang="en-US" altLang="ko-KR" sz="1600" dirty="0"/>
              <a:t>. AI</a:t>
            </a:r>
            <a:r>
              <a:rPr lang="ko-KR" altLang="ko-KR" sz="1600" dirty="0"/>
              <a:t>로 이미지를 생성한 뒤</a:t>
            </a:r>
            <a:r>
              <a:rPr lang="en-US" altLang="ko-KR" sz="1600" dirty="0"/>
              <a:t>, </a:t>
            </a:r>
            <a:r>
              <a:rPr lang="ko-KR" altLang="ko-KR" sz="1600" dirty="0"/>
              <a:t>그 디지털 이미지를 캔버스 위에 붓과 물감으로 다시 그린다</a:t>
            </a:r>
            <a:r>
              <a:rPr lang="en-US" altLang="ko-KR" sz="1600" dirty="0"/>
              <a:t>. </a:t>
            </a:r>
            <a:r>
              <a:rPr lang="ko-KR" altLang="ko-KR" sz="1600" dirty="0"/>
              <a:t>이 과정을 통해</a:t>
            </a:r>
            <a:r>
              <a:rPr lang="en-US" altLang="ko-KR" sz="1600" dirty="0"/>
              <a:t> AI </a:t>
            </a:r>
            <a:r>
              <a:rPr lang="ko-KR" altLang="ko-KR" sz="1600" dirty="0"/>
              <a:t>시대에 인간의 손 작업이 갖는 의미와 가치를 되묻는다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 fontAlgn="base">
              <a:lnSpc>
                <a:spcPct val="150000"/>
              </a:lnSpc>
            </a:pPr>
            <a:r>
              <a:rPr lang="ko-KR" altLang="ko-KR" sz="1600" b="1" dirty="0"/>
              <a:t>기관의 참여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동대문디자인플라자</a:t>
            </a:r>
            <a:r>
              <a:rPr lang="en-US" altLang="ko-KR" sz="1600" dirty="0"/>
              <a:t>(DDP)</a:t>
            </a:r>
            <a:r>
              <a:rPr lang="ko-KR" altLang="ko-KR" sz="1600" dirty="0"/>
              <a:t>의</a:t>
            </a:r>
            <a:r>
              <a:rPr lang="en-US" altLang="ko-KR" sz="1600" dirty="0"/>
              <a:t> "AI </a:t>
            </a:r>
            <a:r>
              <a:rPr lang="ko-KR" altLang="ko-KR" sz="1600" dirty="0"/>
              <a:t>퓨전</a:t>
            </a:r>
            <a:r>
              <a:rPr lang="en-US" altLang="ko-KR" sz="1600" dirty="0"/>
              <a:t>"</a:t>
            </a:r>
            <a:r>
              <a:rPr lang="ko-KR" altLang="ko-KR" sz="1600" dirty="0"/>
              <a:t>전</a:t>
            </a:r>
            <a:r>
              <a:rPr lang="en-US" altLang="ko-KR" sz="1600" dirty="0"/>
              <a:t>, </a:t>
            </a:r>
            <a:r>
              <a:rPr lang="ko-KR" altLang="ko-KR" sz="1600" dirty="0"/>
              <a:t>스타트업 펄스나인</a:t>
            </a:r>
            <a:r>
              <a:rPr lang="en-US" altLang="ko-KR" sz="1600" dirty="0"/>
              <a:t>(PULSE9)</a:t>
            </a:r>
            <a:r>
              <a:rPr lang="ko-KR" altLang="ko-KR" sz="1600" dirty="0"/>
              <a:t>과 미디어 작가들의 협업 전시 등 국내에서도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예술을 조명하는 기획들이 활발히 이루어지고 있다</a:t>
            </a:r>
            <a:r>
              <a:rPr lang="en-US" altLang="ko-KR" sz="1600" dirty="0"/>
              <a:t>. </a:t>
            </a:r>
            <a:r>
              <a:rPr lang="ko-KR" altLang="ko-KR" sz="1600" dirty="0"/>
              <a:t>또한 한국 작가들이 파리</a:t>
            </a:r>
            <a:r>
              <a:rPr lang="en-US" altLang="ko-KR" sz="1600" dirty="0"/>
              <a:t> AI </a:t>
            </a:r>
            <a:r>
              <a:rPr lang="ko-KR" altLang="ko-KR" sz="1600" dirty="0" err="1"/>
              <a:t>서밋</a:t>
            </a:r>
            <a:r>
              <a:rPr lang="en-US" altLang="ko-KR" sz="1600" dirty="0"/>
              <a:t>, </a:t>
            </a:r>
            <a:r>
              <a:rPr lang="ko-KR" altLang="ko-KR" sz="1600" dirty="0"/>
              <a:t>두바이</a:t>
            </a:r>
            <a:r>
              <a:rPr lang="en-US" altLang="ko-KR" sz="1600" dirty="0"/>
              <a:t> AI </a:t>
            </a:r>
            <a:r>
              <a:rPr lang="ko-KR" altLang="ko-KR" sz="1600" dirty="0"/>
              <a:t>영화제 등 국제 무대에서 두각을 나타내며 시장과 기관의 수용성이 점차 높아지고 있음을 보여준다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6596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3B25-6E29-D272-E15C-E0CB1F9A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A5E35-6A50-0BD2-C461-6CC38346D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dirty="0"/>
              <a:t>이러한 국내외 사례를 비교할 때 중요한 차이점이 드러난다</a:t>
            </a:r>
            <a:r>
              <a:rPr lang="en-US" altLang="ko-KR" sz="1600" dirty="0"/>
              <a:t>. </a:t>
            </a:r>
            <a:r>
              <a:rPr lang="ko-KR" altLang="ko-KR" sz="1600" dirty="0" err="1"/>
              <a:t>레픽</a:t>
            </a:r>
            <a:r>
              <a:rPr lang="ko-KR" altLang="ko-KR" sz="1600" dirty="0"/>
              <a:t> </a:t>
            </a:r>
            <a:r>
              <a:rPr lang="ko-KR" altLang="ko-KR" sz="1600" dirty="0" err="1"/>
              <a:t>아나돌</a:t>
            </a:r>
            <a:r>
              <a:rPr lang="en-US" altLang="ko-KR" sz="1600" dirty="0"/>
              <a:t>, </a:t>
            </a:r>
            <a:r>
              <a:rPr lang="ko-KR" altLang="ko-KR" sz="1600" dirty="0" err="1"/>
              <a:t>마리오</a:t>
            </a:r>
            <a:r>
              <a:rPr lang="ko-KR" altLang="ko-KR" sz="1600" dirty="0"/>
              <a:t> </a:t>
            </a:r>
            <a:r>
              <a:rPr lang="ko-KR" altLang="ko-KR" sz="1600" dirty="0" err="1"/>
              <a:t>클링게만</a:t>
            </a:r>
            <a:r>
              <a:rPr lang="en-US" altLang="ko-KR" sz="1600" dirty="0"/>
              <a:t>, </a:t>
            </a:r>
            <a:r>
              <a:rPr lang="ko-KR" altLang="ko-KR" sz="1600" dirty="0" err="1"/>
              <a:t>소우웬</a:t>
            </a:r>
            <a:r>
              <a:rPr lang="ko-KR" altLang="ko-KR" sz="1600" dirty="0"/>
              <a:t> 충과 같은 세계적 선구자들이 자신만의 독자적인</a:t>
            </a:r>
            <a:r>
              <a:rPr lang="en-US" altLang="ko-KR" sz="1600" dirty="0"/>
              <a:t> AI </a:t>
            </a:r>
            <a:r>
              <a:rPr lang="ko-KR" altLang="ko-KR" sz="1600" dirty="0"/>
              <a:t>시스템을 구축하는</a:t>
            </a:r>
            <a:r>
              <a:rPr lang="en-US" altLang="ko-KR" sz="1600" dirty="0"/>
              <a:t> '</a:t>
            </a:r>
            <a:r>
              <a:rPr lang="ko-KR" altLang="ko-KR" sz="1600" dirty="0"/>
              <a:t>시스템 </a:t>
            </a:r>
            <a:r>
              <a:rPr lang="ko-KR" altLang="ko-KR" sz="1600" dirty="0" err="1"/>
              <a:t>빌더</a:t>
            </a:r>
            <a:r>
              <a:rPr lang="en-US" altLang="ko-KR" sz="1600" dirty="0"/>
              <a:t>'</a:t>
            </a:r>
            <a:r>
              <a:rPr lang="ko-KR" altLang="ko-KR" sz="1600" dirty="0"/>
              <a:t>인 반면</a:t>
            </a:r>
            <a:r>
              <a:rPr lang="en-US" altLang="ko-KR" sz="1600" dirty="0"/>
              <a:t>, </a:t>
            </a:r>
            <a:r>
              <a:rPr lang="ko-KR" altLang="ko-KR" sz="1600" dirty="0"/>
              <a:t>다수의 국내 사례는 기존의 상용 도구를 창의적으로</a:t>
            </a:r>
            <a:r>
              <a:rPr lang="en-US" altLang="ko-KR" sz="1600" dirty="0"/>
              <a:t> '</a:t>
            </a:r>
            <a:r>
              <a:rPr lang="ko-KR" altLang="ko-KR" sz="1600" dirty="0"/>
              <a:t>응용</a:t>
            </a:r>
            <a:r>
              <a:rPr lang="en-US" altLang="ko-KR" sz="1600" dirty="0"/>
              <a:t>'</a:t>
            </a:r>
            <a:r>
              <a:rPr lang="ko-KR" altLang="ko-KR" sz="1600" dirty="0"/>
              <a:t>하는 데 초점을 맞추고 있다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결코 가치가 낮은 시도가 아니지만</a:t>
            </a:r>
            <a:r>
              <a:rPr lang="en-US" altLang="ko-KR" sz="1600" dirty="0"/>
              <a:t>, </a:t>
            </a:r>
            <a:r>
              <a:rPr lang="ko-KR" altLang="ko-KR" sz="1600" dirty="0"/>
              <a:t>기술적 독창성의 측면에서는 한계를 가질 수 있다</a:t>
            </a:r>
            <a:r>
              <a:rPr lang="en-US" altLang="ko-KR" sz="1600" dirty="0"/>
              <a:t>. </a:t>
            </a:r>
            <a:r>
              <a:rPr lang="ko-KR" altLang="ko-KR" sz="1600" dirty="0"/>
              <a:t>부산이 이 분야에서 진정한 리더가 되기 위해서는</a:t>
            </a:r>
            <a:r>
              <a:rPr lang="en-US" altLang="ko-KR" sz="1600" dirty="0"/>
              <a:t>, </a:t>
            </a:r>
            <a:r>
              <a:rPr lang="ko-KR" altLang="ko-KR" sz="1600" dirty="0"/>
              <a:t>단순히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예술을 소비하고 응용하는 단계를 넘어</a:t>
            </a:r>
            <a:r>
              <a:rPr lang="en-US" altLang="ko-KR" sz="1600" dirty="0"/>
              <a:t>, </a:t>
            </a:r>
            <a:r>
              <a:rPr lang="ko-KR" altLang="ko-KR" sz="1600" dirty="0"/>
              <a:t>지역의 예술가</a:t>
            </a:r>
            <a:r>
              <a:rPr lang="en-US" altLang="ko-KR" sz="1600" dirty="0"/>
              <a:t>, </a:t>
            </a:r>
            <a:r>
              <a:rPr lang="ko-KR" altLang="ko-KR" sz="1600" dirty="0"/>
              <a:t>대학의 공학자</a:t>
            </a:r>
            <a:r>
              <a:rPr lang="en-US" altLang="ko-KR" sz="1600" dirty="0"/>
              <a:t>, </a:t>
            </a:r>
            <a:r>
              <a:rPr lang="ko-KR" altLang="ko-KR" sz="1600" dirty="0"/>
              <a:t>기술 기업이 협력하여 독자적인 예술적</a:t>
            </a:r>
            <a:r>
              <a:rPr lang="en-US" altLang="ko-KR" sz="1600" dirty="0"/>
              <a:t> AI </a:t>
            </a:r>
            <a:r>
              <a:rPr lang="ko-KR" altLang="ko-KR" sz="1600" dirty="0"/>
              <a:t>시스템을 개발하고 생산하는 생태계를 조성해야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즉</a:t>
            </a:r>
            <a:r>
              <a:rPr lang="en-US" altLang="ko-KR" sz="1600" dirty="0"/>
              <a:t>, AI </a:t>
            </a:r>
            <a:r>
              <a:rPr lang="ko-KR" altLang="ko-KR" sz="1600" dirty="0"/>
              <a:t>도구의</a:t>
            </a:r>
            <a:r>
              <a:rPr lang="en-US" altLang="ko-KR" sz="1600" dirty="0"/>
              <a:t> '</a:t>
            </a:r>
            <a:r>
              <a:rPr lang="ko-KR" altLang="ko-KR" sz="1600" dirty="0"/>
              <a:t>소비자</a:t>
            </a:r>
            <a:r>
              <a:rPr lang="en-US" altLang="ko-KR" sz="1600" dirty="0"/>
              <a:t>'</a:t>
            </a:r>
            <a:r>
              <a:rPr lang="ko-KR" altLang="ko-KR" sz="1600" dirty="0"/>
              <a:t>에서</a:t>
            </a:r>
            <a:r>
              <a:rPr lang="en-US" altLang="ko-KR" sz="1600" dirty="0"/>
              <a:t> '</a:t>
            </a:r>
            <a:r>
              <a:rPr lang="ko-KR" altLang="ko-KR" sz="1600" dirty="0"/>
              <a:t>생산자</a:t>
            </a:r>
            <a:r>
              <a:rPr lang="en-US" altLang="ko-KR" sz="1600" dirty="0"/>
              <a:t>'</a:t>
            </a:r>
            <a:r>
              <a:rPr lang="ko-KR" altLang="ko-KR" sz="1600" dirty="0"/>
              <a:t>로의 전환이 필요하다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ko-KR" sz="1800" b="1" dirty="0"/>
              <a:t>제</a:t>
            </a:r>
            <a:r>
              <a:rPr lang="en-US" altLang="ko-KR" sz="1800" b="1" dirty="0"/>
              <a:t>3</a:t>
            </a:r>
            <a:r>
              <a:rPr lang="ko-KR" altLang="ko-KR" sz="1800" b="1" dirty="0"/>
              <a:t>부 알고리즘적 딜레마</a:t>
            </a:r>
            <a:r>
              <a:rPr lang="en-US" altLang="ko-KR" sz="1800" b="1" dirty="0"/>
              <a:t>: </a:t>
            </a:r>
            <a:r>
              <a:rPr lang="ko-KR" altLang="ko-KR" sz="1800" b="1" dirty="0"/>
              <a:t>법적</a:t>
            </a:r>
            <a:r>
              <a:rPr lang="en-US" altLang="ko-KR" sz="1800" b="1" dirty="0"/>
              <a:t>, </a:t>
            </a:r>
            <a:r>
              <a:rPr lang="ko-KR" altLang="ko-KR" sz="1800" b="1" dirty="0"/>
              <a:t>윤리적 미로 탐색하기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AI </a:t>
            </a:r>
            <a:r>
              <a:rPr lang="ko-KR" altLang="ko-KR" sz="1600" dirty="0"/>
              <a:t>예술에 대한 진지한 접근은 기술이 야기하는 복잡한 도전 과제들을 직시하는 것에서 시작된다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3.1 </a:t>
            </a:r>
            <a:r>
              <a:rPr lang="ko-KR" altLang="ko-KR" sz="1600" b="1" dirty="0"/>
              <a:t>저작권의 난제</a:t>
            </a:r>
            <a:r>
              <a:rPr lang="en-US" altLang="ko-KR" sz="1600" b="1" dirty="0"/>
              <a:t>: </a:t>
            </a:r>
            <a:r>
              <a:rPr lang="ko-KR" altLang="ko-KR" sz="1600" b="1" dirty="0"/>
              <a:t>누가 저작자인가</a:t>
            </a:r>
            <a:r>
              <a:rPr lang="en-US" altLang="ko-KR" sz="1600" b="1" dirty="0"/>
              <a:t>?</a:t>
            </a:r>
            <a:endParaRPr lang="ko-KR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AI </a:t>
            </a:r>
            <a:r>
              <a:rPr lang="ko-KR" altLang="ko-KR" sz="1600" dirty="0"/>
              <a:t>생성물의 저작권 문제는 현재 전 세계적으로 가장 뜨거운 법적 쟁점이다</a:t>
            </a:r>
            <a:r>
              <a:rPr lang="en-US" altLang="ko-KR" sz="1600" dirty="0"/>
              <a:t>. </a:t>
            </a:r>
            <a:r>
              <a:rPr lang="ko-KR" altLang="ko-KR" sz="1600" dirty="0"/>
              <a:t>각국의 법률 체계는 서로 다른 철학을 바탕으로 이 문제에 접근하고 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87048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02568-9FFA-B09A-1B61-B2565C41E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EA1AA-DB64-716D-84EA-B027CE0D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 lvl="0" fontAlgn="base">
              <a:lnSpc>
                <a:spcPct val="150000"/>
              </a:lnSpc>
            </a:pPr>
            <a:r>
              <a:rPr lang="en-US" altLang="ko-KR" sz="1400" b="1" dirty="0"/>
              <a:t>'</a:t>
            </a:r>
            <a:r>
              <a:rPr lang="ko-KR" altLang="ko-KR" sz="1400" b="1" dirty="0"/>
              <a:t>인간 저작자성</a:t>
            </a:r>
            <a:r>
              <a:rPr lang="en-US" altLang="ko-KR" sz="1400" b="1" dirty="0"/>
              <a:t>' </a:t>
            </a:r>
            <a:r>
              <a:rPr lang="ko-KR" altLang="ko-KR" sz="1400" b="1" dirty="0"/>
              <a:t>원칙</a:t>
            </a:r>
            <a:r>
              <a:rPr lang="en-US" altLang="ko-KR" sz="1400" b="1" dirty="0"/>
              <a:t> (</a:t>
            </a:r>
            <a:r>
              <a:rPr lang="ko-KR" altLang="ko-KR" sz="1400" b="1" dirty="0"/>
              <a:t>미국의 입장</a:t>
            </a:r>
            <a:r>
              <a:rPr lang="en-US" altLang="ko-KR" sz="1400" b="1" dirty="0"/>
              <a:t>):</a:t>
            </a:r>
            <a:r>
              <a:rPr lang="en-US" altLang="ko-KR" sz="1400" dirty="0"/>
              <a:t> </a:t>
            </a:r>
            <a:r>
              <a:rPr lang="ko-KR" altLang="ko-KR" sz="1400" dirty="0"/>
              <a:t>미국 저작권청</a:t>
            </a:r>
            <a:r>
              <a:rPr lang="en-US" altLang="ko-KR" sz="1400" dirty="0"/>
              <a:t>(USCO)</a:t>
            </a:r>
            <a:r>
              <a:rPr lang="ko-KR" altLang="ko-KR" sz="1400" dirty="0"/>
              <a:t>은 저작권 보호의 핵심 요건으로</a:t>
            </a:r>
            <a:r>
              <a:rPr lang="en-US" altLang="ko-KR" sz="1400" dirty="0"/>
              <a:t> '</a:t>
            </a:r>
            <a:r>
              <a:rPr lang="ko-KR" altLang="ko-KR" sz="1400" dirty="0"/>
              <a:t>인간의 저작자성</a:t>
            </a:r>
            <a:r>
              <a:rPr lang="en-US" altLang="ko-KR" sz="1400" dirty="0"/>
              <a:t>(human authorship)'</a:t>
            </a:r>
            <a:r>
              <a:rPr lang="ko-KR" altLang="ko-KR" sz="1400" dirty="0"/>
              <a:t>을 일관되게 강조해왔다</a:t>
            </a:r>
            <a:r>
              <a:rPr lang="en-US" altLang="ko-KR" sz="1400" dirty="0"/>
              <a:t>. </a:t>
            </a:r>
            <a:r>
              <a:rPr lang="ko-KR" altLang="ko-KR" sz="1400" dirty="0"/>
              <a:t>원숭이가 찍은 </a:t>
            </a:r>
            <a:r>
              <a:rPr lang="ko-KR" altLang="ko-KR" sz="1400" dirty="0" err="1"/>
              <a:t>셀피</a:t>
            </a:r>
            <a:r>
              <a:rPr lang="ko-KR" altLang="ko-KR" sz="1400" dirty="0"/>
              <a:t> 사진이나</a:t>
            </a:r>
            <a:r>
              <a:rPr lang="en-US" altLang="ko-KR" sz="1400" dirty="0"/>
              <a:t>, </a:t>
            </a:r>
            <a:r>
              <a:rPr lang="ko-KR" altLang="ko-KR" sz="1400" dirty="0"/>
              <a:t>스티븐 테일러</a:t>
            </a:r>
            <a:r>
              <a:rPr lang="en-US" altLang="ko-KR" sz="1400" dirty="0"/>
              <a:t>(Stephen Thaler)</a:t>
            </a:r>
            <a:r>
              <a:rPr lang="ko-KR" altLang="ko-KR" sz="1400" dirty="0"/>
              <a:t>가</a:t>
            </a:r>
            <a:r>
              <a:rPr lang="en-US" altLang="ko-KR" sz="1400" dirty="0"/>
              <a:t> "</a:t>
            </a:r>
            <a:r>
              <a:rPr lang="ko-KR" altLang="ko-KR" sz="1400" dirty="0"/>
              <a:t>자율적으로</a:t>
            </a:r>
            <a:r>
              <a:rPr lang="en-US" altLang="ko-KR" sz="1400" dirty="0"/>
              <a:t>" </a:t>
            </a:r>
            <a:r>
              <a:rPr lang="ko-KR" altLang="ko-KR" sz="1400" dirty="0"/>
              <a:t>창작했다고 주장한</a:t>
            </a:r>
            <a:r>
              <a:rPr lang="en-US" altLang="ko-KR" sz="1400" dirty="0"/>
              <a:t> AI </a:t>
            </a:r>
            <a:r>
              <a:rPr lang="ko-KR" altLang="ko-KR" sz="1400" dirty="0"/>
              <a:t>이미지에 대해 저작권 등록을 거부한 사례는 이 원칙을 명확히 보여준다</a:t>
            </a:r>
            <a:r>
              <a:rPr lang="en-US" altLang="ko-KR" sz="1400" dirty="0"/>
              <a:t>. </a:t>
            </a:r>
            <a:r>
              <a:rPr lang="ko-KR" altLang="ko-KR" sz="1400" dirty="0"/>
              <a:t>핵심은 인간의 창의적 통제와 기여가 얼마나 </a:t>
            </a:r>
            <a:r>
              <a:rPr lang="ko-KR" altLang="ko-KR" sz="1400" dirty="0" err="1"/>
              <a:t>있었는가이다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 fontAlgn="base">
              <a:lnSpc>
                <a:spcPct val="150000"/>
              </a:lnSpc>
            </a:pPr>
            <a:r>
              <a:rPr lang="ko-KR" altLang="ko-KR" sz="1400" b="1" dirty="0"/>
              <a:t>프롬프트만으로는 불충분하다</a:t>
            </a:r>
            <a:r>
              <a:rPr lang="en-US" altLang="ko-KR" sz="1400" b="1" dirty="0"/>
              <a:t>:</a:t>
            </a:r>
            <a:r>
              <a:rPr lang="en-US" altLang="ko-KR" sz="1400" dirty="0"/>
              <a:t> 2025</a:t>
            </a:r>
            <a:r>
              <a:rPr lang="ko-KR" altLang="ko-KR" sz="1400" dirty="0"/>
              <a:t>년</a:t>
            </a:r>
            <a:r>
              <a:rPr lang="en-US" altLang="ko-KR" sz="1400" dirty="0"/>
              <a:t> 1</a:t>
            </a:r>
            <a:r>
              <a:rPr lang="ko-KR" altLang="ko-KR" sz="1400" dirty="0"/>
              <a:t>월 발표된 최신 지침에서</a:t>
            </a:r>
            <a:r>
              <a:rPr lang="en-US" altLang="ko-KR" sz="1400" dirty="0"/>
              <a:t> USCO</a:t>
            </a:r>
            <a:r>
              <a:rPr lang="ko-KR" altLang="ko-KR" sz="1400" dirty="0"/>
              <a:t>는</a:t>
            </a:r>
            <a:r>
              <a:rPr lang="en-US" altLang="ko-KR" sz="1400" dirty="0"/>
              <a:t> "</a:t>
            </a:r>
            <a:r>
              <a:rPr lang="ko-KR" altLang="ko-KR" sz="1400" dirty="0"/>
              <a:t>프롬프트만으로는 사용자가</a:t>
            </a:r>
            <a:r>
              <a:rPr lang="en-US" altLang="ko-KR" sz="1400" dirty="0"/>
              <a:t> AI </a:t>
            </a:r>
            <a:r>
              <a:rPr lang="ko-KR" altLang="ko-KR" sz="1400" dirty="0"/>
              <a:t>시스템 출력물의 저작자가 되기에 충분한 인간의 통제를 제공하지 않는다</a:t>
            </a:r>
            <a:r>
              <a:rPr lang="en-US" altLang="ko-KR" sz="1400" dirty="0"/>
              <a:t>"</a:t>
            </a:r>
            <a:r>
              <a:rPr lang="ko-KR" altLang="ko-KR" sz="1400" dirty="0"/>
              <a:t>고 명시했다</a:t>
            </a:r>
            <a:r>
              <a:rPr lang="en-US" altLang="ko-KR" sz="1400" dirty="0"/>
              <a:t>. </a:t>
            </a:r>
            <a:r>
              <a:rPr lang="ko-KR" altLang="ko-KR" sz="1400" dirty="0"/>
              <a:t>프롬프트는 보호받지 못하는</a:t>
            </a:r>
            <a:r>
              <a:rPr lang="en-US" altLang="ko-KR" sz="1400" dirty="0"/>
              <a:t> '</a:t>
            </a:r>
            <a:r>
              <a:rPr lang="ko-KR" altLang="ko-KR" sz="1400" dirty="0"/>
              <a:t>아이디어</a:t>
            </a:r>
            <a:r>
              <a:rPr lang="en-US" altLang="ko-KR" sz="1400" dirty="0"/>
              <a:t>'</a:t>
            </a:r>
            <a:r>
              <a:rPr lang="ko-KR" altLang="ko-KR" sz="1400" dirty="0"/>
              <a:t>의 전달일 뿐</a:t>
            </a:r>
            <a:r>
              <a:rPr lang="en-US" altLang="ko-KR" sz="1400" dirty="0"/>
              <a:t>, </a:t>
            </a:r>
            <a:r>
              <a:rPr lang="ko-KR" altLang="ko-KR" sz="1400" dirty="0"/>
              <a:t>구체적인</a:t>
            </a:r>
            <a:r>
              <a:rPr lang="en-US" altLang="ko-KR" sz="1400" dirty="0"/>
              <a:t> '</a:t>
            </a:r>
            <a:r>
              <a:rPr lang="ko-KR" altLang="ko-KR" sz="1400" dirty="0"/>
              <a:t>표현</a:t>
            </a:r>
            <a:r>
              <a:rPr lang="en-US" altLang="ko-KR" sz="1400" dirty="0"/>
              <a:t>'</a:t>
            </a:r>
            <a:r>
              <a:rPr lang="ko-KR" altLang="ko-KR" sz="1400" dirty="0"/>
              <a:t>을 통제하지 못한다는 것이다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 fontAlgn="base">
              <a:lnSpc>
                <a:spcPct val="150000"/>
              </a:lnSpc>
            </a:pPr>
            <a:r>
              <a:rPr lang="ko-KR" altLang="ko-KR" sz="1400" b="1" dirty="0"/>
              <a:t>보호 가능한 기여</a:t>
            </a:r>
            <a:r>
              <a:rPr lang="en-US" altLang="ko-KR" sz="1400" b="1" dirty="0"/>
              <a:t>:</a:t>
            </a:r>
            <a:r>
              <a:rPr lang="en-US" altLang="ko-KR" sz="1400" dirty="0"/>
              <a:t> </a:t>
            </a:r>
            <a:r>
              <a:rPr lang="ko-KR" altLang="ko-KR" sz="1400" dirty="0"/>
              <a:t>저작권은 작품에 포함된</a:t>
            </a:r>
            <a:r>
              <a:rPr lang="en-US" altLang="ko-KR" sz="1400" dirty="0"/>
              <a:t> '</a:t>
            </a:r>
            <a:r>
              <a:rPr lang="ko-KR" altLang="ko-KR" sz="1400" dirty="0"/>
              <a:t>인간이 저작한 부분</a:t>
            </a:r>
            <a:r>
              <a:rPr lang="en-US" altLang="ko-KR" sz="1400" dirty="0"/>
              <a:t>'</a:t>
            </a:r>
            <a:r>
              <a:rPr lang="ko-KR" altLang="ko-KR" sz="1400" dirty="0"/>
              <a:t>에 한해 인정될 수 있다</a:t>
            </a:r>
            <a:r>
              <a:rPr lang="en-US" altLang="ko-KR" sz="1400" dirty="0"/>
              <a:t>. </a:t>
            </a:r>
            <a:r>
              <a:rPr lang="ko-KR" altLang="ko-KR" sz="1400" dirty="0"/>
              <a:t>여기에는</a:t>
            </a:r>
            <a:r>
              <a:rPr lang="en-US" altLang="ko-KR" sz="1400" dirty="0"/>
              <a:t> 1) AI </a:t>
            </a:r>
            <a:r>
              <a:rPr lang="ko-KR" altLang="ko-KR" sz="1400" dirty="0"/>
              <a:t>생성 결과물에 대한 창의적인 선택</a:t>
            </a:r>
            <a:r>
              <a:rPr lang="en-US" altLang="ko-KR" sz="1400" dirty="0"/>
              <a:t>, </a:t>
            </a:r>
            <a:r>
              <a:rPr lang="ko-KR" altLang="ko-KR" sz="1400" dirty="0"/>
              <a:t>배열</a:t>
            </a:r>
            <a:r>
              <a:rPr lang="en-US" altLang="ko-KR" sz="1400" dirty="0"/>
              <a:t>, </a:t>
            </a:r>
            <a:r>
              <a:rPr lang="ko-KR" altLang="ko-KR" sz="1400" dirty="0"/>
              <a:t>조정 행위</a:t>
            </a:r>
            <a:r>
              <a:rPr lang="en-US" altLang="ko-KR" sz="1400" dirty="0"/>
              <a:t>, 2) </a:t>
            </a:r>
            <a:r>
              <a:rPr lang="ko-KR" altLang="ko-KR" sz="1400" dirty="0"/>
              <a:t>인간이</a:t>
            </a:r>
            <a:r>
              <a:rPr lang="en-US" altLang="ko-KR" sz="1400" dirty="0"/>
              <a:t> AI </a:t>
            </a:r>
            <a:r>
              <a:rPr lang="ko-KR" altLang="ko-KR" sz="1400" dirty="0"/>
              <a:t>생성물에 가한 충분히 창의적인 수정 행위가 포함된다</a:t>
            </a:r>
            <a:r>
              <a:rPr lang="en-US" altLang="ko-KR" sz="1400" dirty="0"/>
              <a:t>. </a:t>
            </a:r>
            <a:r>
              <a:rPr lang="ko-KR" altLang="ko-KR" sz="1400" dirty="0"/>
              <a:t>저작권 등록 시에는</a:t>
            </a:r>
            <a:r>
              <a:rPr lang="en-US" altLang="ko-KR" sz="1400" dirty="0"/>
              <a:t> AI </a:t>
            </a:r>
            <a:r>
              <a:rPr lang="ko-KR" altLang="ko-KR" sz="1400" dirty="0"/>
              <a:t>생성 부분을 명시하고 해당 부분에 대한 권리를 포기해야 한다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0" fontAlgn="base">
              <a:lnSpc>
                <a:spcPct val="150000"/>
              </a:lnSpc>
            </a:pPr>
            <a:r>
              <a:rPr lang="ko-KR" altLang="ko-KR" sz="1400" b="1" dirty="0"/>
              <a:t>유럽연합</a:t>
            </a:r>
            <a:r>
              <a:rPr lang="en-US" altLang="ko-KR" sz="1400" b="1" dirty="0"/>
              <a:t>(EU)</a:t>
            </a:r>
            <a:r>
              <a:rPr lang="ko-KR" altLang="ko-KR" sz="1400" b="1" dirty="0"/>
              <a:t>의</a:t>
            </a:r>
            <a:r>
              <a:rPr lang="en-US" altLang="ko-KR" sz="1400" b="1" dirty="0"/>
              <a:t> AI </a:t>
            </a:r>
            <a:r>
              <a:rPr lang="ko-KR" altLang="ko-KR" sz="1400" b="1" dirty="0"/>
              <a:t>법</a:t>
            </a:r>
            <a:r>
              <a:rPr lang="en-US" altLang="ko-KR" sz="1400" b="1" dirty="0"/>
              <a:t> (AI Act): </a:t>
            </a:r>
            <a:r>
              <a:rPr lang="ko-KR" altLang="ko-KR" sz="1400" b="1" dirty="0"/>
              <a:t>다른 접근법</a:t>
            </a:r>
            <a:endParaRPr lang="ko-KR" altLang="ko-KR" sz="1400" dirty="0"/>
          </a:p>
          <a:p>
            <a:pPr lvl="1" fontAlgn="base">
              <a:lnSpc>
                <a:spcPct val="150000"/>
              </a:lnSpc>
            </a:pPr>
            <a:r>
              <a:rPr lang="ko-KR" altLang="ko-KR" sz="1400" b="1" dirty="0"/>
              <a:t>위험 기반 프레임워크</a:t>
            </a:r>
            <a:r>
              <a:rPr lang="en-US" altLang="ko-KR" sz="1400" b="1" dirty="0"/>
              <a:t>:</a:t>
            </a:r>
            <a:r>
              <a:rPr lang="en-US" altLang="ko-KR" sz="1400" dirty="0"/>
              <a:t> EU</a:t>
            </a:r>
            <a:r>
              <a:rPr lang="ko-KR" altLang="ko-KR" sz="1400" dirty="0"/>
              <a:t>의</a:t>
            </a:r>
            <a:r>
              <a:rPr lang="en-US" altLang="ko-KR" sz="1400" dirty="0"/>
              <a:t> AI </a:t>
            </a:r>
            <a:r>
              <a:rPr lang="ko-KR" altLang="ko-KR" sz="1400" dirty="0"/>
              <a:t>법은 저작자성 문제에 직접 초점을 맞추기보다</a:t>
            </a:r>
            <a:r>
              <a:rPr lang="en-US" altLang="ko-KR" sz="1400" dirty="0"/>
              <a:t>, AI </a:t>
            </a:r>
            <a:r>
              <a:rPr lang="ko-KR" altLang="ko-KR" sz="1400" dirty="0"/>
              <a:t>시스템을 잠재적 위험 수준</a:t>
            </a:r>
            <a:r>
              <a:rPr lang="en-US" altLang="ko-KR" sz="1400" dirty="0"/>
              <a:t>(</a:t>
            </a:r>
            <a:r>
              <a:rPr lang="ko-KR" altLang="ko-KR" sz="1400" dirty="0"/>
              <a:t>수용 불가</a:t>
            </a:r>
            <a:r>
              <a:rPr lang="en-US" altLang="ko-KR" sz="1400" dirty="0"/>
              <a:t>, </a:t>
            </a:r>
            <a:r>
              <a:rPr lang="ko-KR" altLang="ko-KR" sz="1400" dirty="0"/>
              <a:t>고위험</a:t>
            </a:r>
            <a:r>
              <a:rPr lang="en-US" altLang="ko-KR" sz="1400" dirty="0"/>
              <a:t>, </a:t>
            </a:r>
            <a:r>
              <a:rPr lang="ko-KR" altLang="ko-KR" sz="1400" dirty="0"/>
              <a:t>제한된 위험</a:t>
            </a:r>
            <a:r>
              <a:rPr lang="en-US" altLang="ko-KR" sz="1400" dirty="0"/>
              <a:t>, </a:t>
            </a:r>
            <a:r>
              <a:rPr lang="ko-KR" altLang="ko-KR" sz="1400" dirty="0"/>
              <a:t>최소 위험</a:t>
            </a:r>
            <a:r>
              <a:rPr lang="en-US" altLang="ko-KR" sz="1400" dirty="0"/>
              <a:t>)</a:t>
            </a:r>
            <a:r>
              <a:rPr lang="ko-KR" altLang="ko-KR" sz="1400" dirty="0"/>
              <a:t>에 따라 규제하는 데 중점을 둔다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1" fontAlgn="base">
              <a:lnSpc>
                <a:spcPct val="150000"/>
              </a:lnSpc>
            </a:pPr>
            <a:r>
              <a:rPr lang="ko-KR" altLang="ko-KR" sz="1400" b="1" dirty="0"/>
              <a:t>투명성 및 학습 데이터 의무</a:t>
            </a:r>
            <a:r>
              <a:rPr lang="en-US" altLang="ko-KR" sz="1400" b="1" dirty="0"/>
              <a:t>:</a:t>
            </a:r>
            <a:r>
              <a:rPr lang="en-US" altLang="ko-KR" sz="1400" dirty="0"/>
              <a:t> </a:t>
            </a:r>
            <a:r>
              <a:rPr lang="ko-KR" altLang="ko-KR" sz="1400" dirty="0" err="1"/>
              <a:t>챗</a:t>
            </a:r>
            <a:r>
              <a:rPr lang="en-US" altLang="ko-KR" sz="1400" dirty="0"/>
              <a:t>GPT</a:t>
            </a:r>
            <a:r>
              <a:rPr lang="ko-KR" altLang="ko-KR" sz="1400" dirty="0"/>
              <a:t>와 같은 생성형</a:t>
            </a:r>
            <a:r>
              <a:rPr lang="en-US" altLang="ko-KR" sz="1400" dirty="0"/>
              <a:t> AI </a:t>
            </a:r>
            <a:r>
              <a:rPr lang="ko-KR" altLang="ko-KR" sz="1400" dirty="0"/>
              <a:t>모델에 대해서는 중요한</a:t>
            </a:r>
            <a:r>
              <a:rPr lang="en-US" altLang="ko-KR" sz="1400" dirty="0"/>
              <a:t> '</a:t>
            </a:r>
            <a:r>
              <a:rPr lang="ko-KR" altLang="ko-KR" sz="1400" dirty="0"/>
              <a:t>투명성 의무</a:t>
            </a:r>
            <a:r>
              <a:rPr lang="en-US" altLang="ko-KR" sz="1400" dirty="0"/>
              <a:t>'</a:t>
            </a:r>
            <a:r>
              <a:rPr lang="ko-KR" altLang="ko-KR" sz="1400" dirty="0"/>
              <a:t>를 부과한다</a:t>
            </a:r>
            <a:r>
              <a:rPr lang="en-US" altLang="ko-KR" sz="1400" dirty="0"/>
              <a:t>. </a:t>
            </a:r>
            <a:r>
              <a:rPr lang="ko-KR" altLang="ko-KR" sz="1400" dirty="0"/>
              <a:t>모델 제공자는</a:t>
            </a:r>
            <a:r>
              <a:rPr lang="en-US" altLang="ko-KR" sz="1400" dirty="0"/>
              <a:t> 1) </a:t>
            </a:r>
            <a:r>
              <a:rPr lang="ko-KR" altLang="ko-KR" sz="1400" dirty="0"/>
              <a:t>콘텐츠가</a:t>
            </a:r>
            <a:r>
              <a:rPr lang="en-US" altLang="ko-KR" sz="1400" dirty="0"/>
              <a:t> AI</a:t>
            </a:r>
            <a:r>
              <a:rPr lang="ko-KR" altLang="ko-KR" sz="1400" dirty="0"/>
              <a:t>에 의해 생성되었음을 공개하고</a:t>
            </a:r>
            <a:r>
              <a:rPr lang="en-US" altLang="ko-KR" sz="1400" dirty="0"/>
              <a:t>(</a:t>
            </a:r>
            <a:r>
              <a:rPr lang="ko-KR" altLang="ko-KR" sz="1400" dirty="0"/>
              <a:t>예</a:t>
            </a:r>
            <a:r>
              <a:rPr lang="en-US" altLang="ko-KR" sz="1400" dirty="0"/>
              <a:t>: </a:t>
            </a:r>
            <a:r>
              <a:rPr lang="ko-KR" altLang="ko-KR" sz="1400" dirty="0" err="1"/>
              <a:t>딥페이크</a:t>
            </a:r>
            <a:r>
              <a:rPr lang="ko-KR" altLang="ko-KR" sz="1400" dirty="0"/>
              <a:t> </a:t>
            </a:r>
            <a:r>
              <a:rPr lang="ko-KR" altLang="ko-KR" sz="1400" dirty="0" err="1"/>
              <a:t>라벨링</a:t>
            </a:r>
            <a:r>
              <a:rPr lang="en-US" altLang="ko-KR" sz="1400" dirty="0"/>
              <a:t>), 2) EU </a:t>
            </a:r>
            <a:r>
              <a:rPr lang="ko-KR" altLang="ko-KR" sz="1400" dirty="0"/>
              <a:t>저작권법을 존중하는 정책을 수립하며</a:t>
            </a:r>
            <a:r>
              <a:rPr lang="en-US" altLang="ko-KR" sz="1400" dirty="0"/>
              <a:t>, 3) </a:t>
            </a:r>
            <a:r>
              <a:rPr lang="ko-KR" altLang="ko-KR" sz="1400" dirty="0"/>
              <a:t>모델 훈련에 사용된 저작권 보호 데이터의</a:t>
            </a:r>
            <a:r>
              <a:rPr lang="en-US" altLang="ko-KR" sz="1400" dirty="0"/>
              <a:t> '</a:t>
            </a:r>
            <a:r>
              <a:rPr lang="ko-KR" altLang="ko-KR" sz="1400" dirty="0"/>
              <a:t>상세한 요약</a:t>
            </a:r>
            <a:r>
              <a:rPr lang="en-US" altLang="ko-KR" sz="1400" dirty="0"/>
              <a:t>'</a:t>
            </a:r>
            <a:r>
              <a:rPr lang="ko-KR" altLang="ko-KR" sz="1400" dirty="0"/>
              <a:t>을 공개해야 한다</a:t>
            </a:r>
            <a:r>
              <a:rPr lang="en-US" altLang="ko-KR" sz="1400" dirty="0"/>
              <a:t>. </a:t>
            </a:r>
            <a:r>
              <a:rPr lang="ko-KR" altLang="ko-KR" sz="1400" dirty="0"/>
              <a:t>이는 학습 데이터의 출처와 합법성을 따져 묻는 강력한 규제다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16509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EF650-2712-F8AE-2627-178FD967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26EC6-23F1-1237-62F1-DB468D16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ko-KR" sz="1600" b="1" dirty="0"/>
              <a:t>글로벌 현황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세계 각국은 독자적인 해법을 모색 중이다</a:t>
            </a:r>
            <a:r>
              <a:rPr lang="en-US" altLang="ko-KR" sz="1600" dirty="0"/>
              <a:t>. </a:t>
            </a:r>
            <a:r>
              <a:rPr lang="ko-KR" altLang="ko-KR" sz="1600" dirty="0"/>
              <a:t>중국 법원은</a:t>
            </a:r>
            <a:r>
              <a:rPr lang="en-US" altLang="ko-KR" sz="1600" dirty="0"/>
              <a:t> AI</a:t>
            </a:r>
            <a:r>
              <a:rPr lang="ko-KR" altLang="ko-KR" sz="1600" dirty="0"/>
              <a:t>가 작성한 기사에 저작권을 인정한 반면</a:t>
            </a:r>
            <a:r>
              <a:rPr lang="en-US" altLang="ko-KR" sz="1600" dirty="0"/>
              <a:t>, </a:t>
            </a:r>
            <a:r>
              <a:rPr lang="ko-KR" altLang="ko-KR" sz="1600" dirty="0"/>
              <a:t>캐나다와 인도에서는</a:t>
            </a:r>
            <a:r>
              <a:rPr lang="en-US" altLang="ko-KR" sz="1600" dirty="0"/>
              <a:t> AI </a:t>
            </a:r>
            <a:r>
              <a:rPr lang="ko-KR" altLang="ko-KR" sz="1600" dirty="0"/>
              <a:t>앱을 공동 저작자로 인정한 사례도 있다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예술가와 관련 산업이 복잡하고 파편화된 글로벌 법률 환경에 직면해 있음을 의미한다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3.2 </a:t>
            </a:r>
            <a:r>
              <a:rPr lang="ko-KR" altLang="ko-KR" sz="1600" b="1" dirty="0"/>
              <a:t>데이터셋의 유령</a:t>
            </a:r>
            <a:r>
              <a:rPr lang="en-US" altLang="ko-KR" sz="1600" b="1" dirty="0"/>
              <a:t>: </a:t>
            </a:r>
            <a:r>
              <a:rPr lang="ko-KR" altLang="ko-KR" sz="1600" b="1" dirty="0"/>
              <a:t>편향</a:t>
            </a:r>
            <a:r>
              <a:rPr lang="en-US" altLang="ko-KR" sz="1600" b="1" dirty="0"/>
              <a:t>, </a:t>
            </a:r>
            <a:r>
              <a:rPr lang="ko-KR" altLang="ko-KR" sz="1600" b="1" dirty="0"/>
              <a:t>노동</a:t>
            </a:r>
            <a:r>
              <a:rPr lang="en-US" altLang="ko-KR" sz="1600" b="1" dirty="0"/>
              <a:t>, </a:t>
            </a:r>
            <a:r>
              <a:rPr lang="ko-KR" altLang="ko-KR" sz="1600" b="1" dirty="0"/>
              <a:t>그리고 진실성</a:t>
            </a:r>
          </a:p>
          <a:p>
            <a:pPr lvl="0" fontAlgn="base">
              <a:lnSpc>
                <a:spcPct val="150000"/>
              </a:lnSpc>
            </a:pPr>
            <a:r>
              <a:rPr lang="ko-KR" altLang="ko-KR" sz="1600" b="1" dirty="0"/>
              <a:t>학습 데이터와 저작권 침해</a:t>
            </a:r>
            <a:r>
              <a:rPr lang="en-US" altLang="ko-KR" sz="1600" b="1" dirty="0"/>
              <a:t>:</a:t>
            </a:r>
            <a:r>
              <a:rPr lang="en-US" altLang="ko-KR" sz="1600" dirty="0"/>
              <a:t> AI </a:t>
            </a:r>
            <a:r>
              <a:rPr lang="ko-KR" altLang="ko-KR" sz="1600" dirty="0"/>
              <a:t>모델이 인터넷에서 무단으로 수집한 방대한 데이터로 학습하는 과정의 합법성은 아직 해결되지 않은 중대한 문제다</a:t>
            </a:r>
            <a:r>
              <a:rPr lang="en-US" altLang="ko-KR" sz="1600" dirty="0"/>
              <a:t>. </a:t>
            </a:r>
            <a:r>
              <a:rPr lang="ko-KR" altLang="ko-KR" sz="1600" dirty="0" err="1"/>
              <a:t>게티이미지</a:t>
            </a:r>
            <a:r>
              <a:rPr lang="en-US" altLang="ko-KR" sz="1600" dirty="0"/>
              <a:t>(Getty Images), </a:t>
            </a:r>
            <a:r>
              <a:rPr lang="ko-KR" altLang="ko-KR" sz="1600" dirty="0"/>
              <a:t>뉴욕타임스</a:t>
            </a:r>
            <a:r>
              <a:rPr lang="en-US" altLang="ko-KR" sz="1600" dirty="0"/>
              <a:t>(The New York Times) </a:t>
            </a:r>
            <a:r>
              <a:rPr lang="ko-KR" altLang="ko-KR" sz="1600" dirty="0"/>
              <a:t>등이</a:t>
            </a:r>
            <a:r>
              <a:rPr lang="en-US" altLang="ko-KR" sz="1600" dirty="0"/>
              <a:t> AI </a:t>
            </a:r>
            <a:r>
              <a:rPr lang="ko-KR" altLang="ko-KR" sz="1600" dirty="0"/>
              <a:t>기업을 상대로 제기한 소송은 이 논쟁의 중심에 있다</a:t>
            </a:r>
            <a:r>
              <a:rPr lang="en-US" altLang="ko-KR" sz="1600" dirty="0"/>
              <a:t>. EU AI </a:t>
            </a:r>
            <a:r>
              <a:rPr lang="ko-KR" altLang="ko-KR" sz="1600" dirty="0"/>
              <a:t>법의 학습 데이터 요약 공개 의무는 바로 이 문제에 대한 직접적인 대응이다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 fontAlgn="base">
              <a:lnSpc>
                <a:spcPct val="150000"/>
              </a:lnSpc>
            </a:pPr>
            <a:r>
              <a:rPr lang="ko-KR" altLang="ko-KR" sz="1600" b="1" dirty="0"/>
              <a:t>알고리즘 편향</a:t>
            </a:r>
            <a:r>
              <a:rPr lang="en-US" altLang="ko-KR" sz="1600" b="1" dirty="0"/>
              <a:t>:</a:t>
            </a:r>
            <a:r>
              <a:rPr lang="en-US" altLang="ko-KR" sz="1600" dirty="0"/>
              <a:t> AI </a:t>
            </a:r>
            <a:r>
              <a:rPr lang="ko-KR" altLang="ko-KR" sz="1600" dirty="0"/>
              <a:t>모델은 인간이 만든 데이터를 학습하기에</a:t>
            </a:r>
            <a:r>
              <a:rPr lang="en-US" altLang="ko-KR" sz="1600" dirty="0"/>
              <a:t>, </a:t>
            </a:r>
            <a:r>
              <a:rPr lang="ko-KR" altLang="ko-KR" sz="1600" dirty="0"/>
              <a:t>데이터에 내재된 사회적</a:t>
            </a:r>
            <a:r>
              <a:rPr lang="en-US" altLang="ko-KR" sz="1600" dirty="0"/>
              <a:t>, </a:t>
            </a:r>
            <a:r>
              <a:rPr lang="ko-KR" altLang="ko-KR" sz="1600" dirty="0"/>
              <a:t>문화적 편견을 그대로 학습하고 심지어 증폭시킬 수 있다</a:t>
            </a:r>
            <a:r>
              <a:rPr lang="en-US" altLang="ko-KR" sz="1600" dirty="0"/>
              <a:t>. </a:t>
            </a:r>
            <a:r>
              <a:rPr lang="ko-KR" altLang="ko-KR" sz="1600" dirty="0"/>
              <a:t>조이 </a:t>
            </a:r>
            <a:r>
              <a:rPr lang="ko-KR" altLang="ko-KR" sz="1600" dirty="0" err="1"/>
              <a:t>부올람위니</a:t>
            </a:r>
            <a:r>
              <a:rPr lang="en-US" altLang="ko-KR" sz="1600" dirty="0"/>
              <a:t>(Joy </a:t>
            </a:r>
            <a:r>
              <a:rPr lang="en-US" altLang="ko-KR" sz="1600" dirty="0" err="1"/>
              <a:t>Buolamwini</a:t>
            </a:r>
            <a:r>
              <a:rPr lang="en-US" altLang="ko-KR" sz="1600" dirty="0"/>
              <a:t>)</a:t>
            </a:r>
            <a:r>
              <a:rPr lang="ko-KR" altLang="ko-KR" sz="1600" dirty="0"/>
              <a:t>와 같은 예술가들은 이러한 알고리즘 편향의 문제를 비판적으로 탐구한다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 fontAlgn="base">
              <a:lnSpc>
                <a:spcPct val="150000"/>
              </a:lnSpc>
            </a:pPr>
            <a:r>
              <a:rPr lang="ko-KR" altLang="ko-KR" sz="1600" b="1" dirty="0"/>
              <a:t>예술적 스타일과 노동의 가치</a:t>
            </a:r>
            <a:r>
              <a:rPr lang="en-US" altLang="ko-KR" sz="1600" b="1" dirty="0"/>
              <a:t>:</a:t>
            </a:r>
            <a:r>
              <a:rPr lang="en-US" altLang="ko-KR" sz="1600" dirty="0"/>
              <a:t> AI</a:t>
            </a:r>
            <a:r>
              <a:rPr lang="ko-KR" altLang="ko-KR" sz="1600" dirty="0"/>
              <a:t>가 특정 작가의 화풍을 순식간에 모방하는 능력은 예술가의 고유한 스타일과 창작 노동의 가치를 위협한다는 우려를 낳는다</a:t>
            </a:r>
            <a:r>
              <a:rPr lang="en-US" altLang="ko-KR" sz="1600" dirty="0"/>
              <a:t>. </a:t>
            </a:r>
            <a:r>
              <a:rPr lang="ko-KR" altLang="ko-KR" sz="1600" dirty="0"/>
              <a:t>이에 대한 방어적 수단으로</a:t>
            </a:r>
            <a:r>
              <a:rPr lang="en-US" altLang="ko-KR" sz="1600" dirty="0"/>
              <a:t>, </a:t>
            </a:r>
            <a:r>
              <a:rPr lang="ko-KR" altLang="ko-KR" sz="1600" dirty="0"/>
              <a:t>일부 작가들은 자신의 작품 데이터를 의도적으로 오염시켜</a:t>
            </a:r>
            <a:r>
              <a:rPr lang="en-US" altLang="ko-KR" sz="1600" dirty="0"/>
              <a:t> AI </a:t>
            </a:r>
            <a:r>
              <a:rPr lang="ko-KR" altLang="ko-KR" sz="1600" dirty="0"/>
              <a:t>모델의 학습을 방해하는</a:t>
            </a:r>
            <a:r>
              <a:rPr lang="en-US" altLang="ko-KR" sz="1600" dirty="0"/>
              <a:t> '</a:t>
            </a:r>
            <a:r>
              <a:rPr lang="ko-KR" altLang="ko-KR" sz="1600" dirty="0"/>
              <a:t>데이터 </a:t>
            </a:r>
            <a:r>
              <a:rPr lang="ko-KR" altLang="ko-KR" sz="1600" dirty="0" err="1"/>
              <a:t>포이즈닝</a:t>
            </a:r>
            <a:r>
              <a:rPr lang="en-US" altLang="ko-KR" sz="1600" dirty="0"/>
              <a:t>(data poisoning)'</a:t>
            </a:r>
            <a:r>
              <a:rPr lang="ko-KR" altLang="ko-KR" sz="1600" dirty="0"/>
              <a:t>과 같은 기술적 저항을 시도하기도 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179556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64940-589D-CE92-0245-D4DD7AB7D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86DCE-C847-2D2C-5807-789A75925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dirty="0"/>
              <a:t>미국과 유럽연합의 상이한 법적 철학은 예술가와 기관에게 두 가지 뚜렷한 전략적 경로를 제시한다</a:t>
            </a:r>
            <a:r>
              <a:rPr lang="en-US" altLang="ko-KR" sz="1600" dirty="0"/>
              <a:t>. '</a:t>
            </a:r>
            <a:r>
              <a:rPr lang="ko-KR" altLang="ko-KR" sz="1600" dirty="0"/>
              <a:t>창의적 통제</a:t>
            </a:r>
            <a:r>
              <a:rPr lang="en-US" altLang="ko-KR" sz="1600" dirty="0"/>
              <a:t>'</a:t>
            </a:r>
            <a:r>
              <a:rPr lang="ko-KR" altLang="ko-KR" sz="1600" dirty="0"/>
              <a:t>를 중시하는 미국 모델은 과정과 인간의 가시적 개입을 강조하는 예술에 유리하다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</a:t>
            </a:r>
            <a:r>
              <a:rPr lang="ko-KR" altLang="ko-KR" sz="1600" dirty="0" err="1"/>
              <a:t>소우웬</a:t>
            </a:r>
            <a:r>
              <a:rPr lang="ko-KR" altLang="ko-KR" sz="1600" dirty="0"/>
              <a:t> 충의 라이브 퍼포먼스나 고상우의 수작업 개입처럼</a:t>
            </a:r>
            <a:r>
              <a:rPr lang="en-US" altLang="ko-KR" sz="1600" dirty="0"/>
              <a:t>, '</a:t>
            </a:r>
            <a:r>
              <a:rPr lang="ko-KR" altLang="ko-KR" sz="1600" dirty="0"/>
              <a:t>만드는 과정의 이야기</a:t>
            </a:r>
            <a:r>
              <a:rPr lang="en-US" altLang="ko-KR" sz="1600" dirty="0"/>
              <a:t>' </a:t>
            </a:r>
            <a:r>
              <a:rPr lang="ko-KR" altLang="ko-KR" sz="1600" dirty="0"/>
              <a:t>자체가 법적으로 중요해지는 결과를 낳는다</a:t>
            </a:r>
            <a:r>
              <a:rPr lang="en-US" altLang="ko-KR" sz="1600" dirty="0"/>
              <a:t>. </a:t>
            </a:r>
            <a:r>
              <a:rPr lang="ko-KR" altLang="ko-KR" sz="1600" dirty="0"/>
              <a:t>반면</a:t>
            </a:r>
            <a:r>
              <a:rPr lang="en-US" altLang="ko-KR" sz="1600" dirty="0"/>
              <a:t>, AI </a:t>
            </a:r>
            <a:r>
              <a:rPr lang="ko-KR" altLang="ko-KR" sz="1600" dirty="0"/>
              <a:t>시스템 자체의 투명성과 책임을 강조하는 유럽연합 모델은 합법적으로 수집된 데이터로 훈련된</a:t>
            </a:r>
            <a:r>
              <a:rPr lang="en-US" altLang="ko-KR" sz="1600" dirty="0"/>
              <a:t> '</a:t>
            </a:r>
            <a:r>
              <a:rPr lang="ko-KR" altLang="ko-KR" sz="1600" dirty="0"/>
              <a:t>윤리적</a:t>
            </a:r>
            <a:r>
              <a:rPr lang="en-US" altLang="ko-KR" sz="1600" dirty="0"/>
              <a:t>' </a:t>
            </a:r>
            <a:r>
              <a:rPr lang="ko-KR" altLang="ko-KR" sz="1600" dirty="0"/>
              <a:t>또는</a:t>
            </a:r>
            <a:r>
              <a:rPr lang="en-US" altLang="ko-KR" sz="1600" dirty="0"/>
              <a:t> '</a:t>
            </a:r>
            <a:r>
              <a:rPr lang="ko-KR" altLang="ko-KR" sz="1600" dirty="0"/>
              <a:t>맞춤형</a:t>
            </a:r>
            <a:r>
              <a:rPr lang="en-US" altLang="ko-KR" sz="1600" dirty="0"/>
              <a:t>' AI </a:t>
            </a:r>
            <a:r>
              <a:rPr lang="ko-KR" altLang="ko-KR" sz="1600" dirty="0"/>
              <a:t>모델 개발에 인센티브를 제공한다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 맥락에서는 공공 도메인 소장품이나 작가 자신의 작품만으로 훈련된 독자적인</a:t>
            </a:r>
            <a:r>
              <a:rPr lang="en-US" altLang="ko-KR" sz="1600" dirty="0"/>
              <a:t> AI </a:t>
            </a:r>
            <a:r>
              <a:rPr lang="ko-KR" altLang="ko-KR" sz="1600" dirty="0"/>
              <a:t>모델을 구축하는 것이 경쟁 우위가 될 수 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ko-KR" altLang="ko-KR" sz="1600" dirty="0"/>
              <a:t>따라서 부산을 위한 강력한 전략은 이 두 가지를 모두 고려해야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즉</a:t>
            </a:r>
            <a:r>
              <a:rPr lang="en-US" altLang="ko-KR" sz="1600" dirty="0"/>
              <a:t>, </a:t>
            </a:r>
            <a:r>
              <a:rPr lang="ko-KR" altLang="ko-KR" sz="1600" dirty="0"/>
              <a:t>저작권 확보를 위해 독창적이고 개입이 많은 프로세스를 개발하도록 장려하는 동시에</a:t>
            </a:r>
            <a:r>
              <a:rPr lang="en-US" altLang="ko-KR" sz="1600" dirty="0"/>
              <a:t>(</a:t>
            </a:r>
            <a:r>
              <a:rPr lang="ko-KR" altLang="ko-KR" sz="1600" dirty="0"/>
              <a:t>미국식 접근</a:t>
            </a:r>
            <a:r>
              <a:rPr lang="en-US" altLang="ko-KR" sz="1600" dirty="0"/>
              <a:t>), </a:t>
            </a:r>
            <a:r>
              <a:rPr lang="ko-KR" altLang="ko-KR" sz="1600" dirty="0"/>
              <a:t>투명성과 출처의 중요성에 발맞춰 부산만의 특화된 데이터로 학습된 독자적인 모델 개발을 지원해야 한다</a:t>
            </a:r>
            <a:r>
              <a:rPr lang="en-US" altLang="ko-KR" sz="1600" dirty="0"/>
              <a:t>(</a:t>
            </a:r>
            <a:r>
              <a:rPr lang="ko-KR" altLang="ko-KR" sz="1600" dirty="0"/>
              <a:t>유럽식 접근</a:t>
            </a:r>
            <a:r>
              <a:rPr lang="en-US" altLang="ko-KR" sz="1600" dirty="0"/>
              <a:t>). </a:t>
            </a:r>
            <a:r>
              <a:rPr lang="ko-KR" altLang="ko-KR" sz="1600" dirty="0"/>
              <a:t>이러한 이중 전략은 법적으로 현명할 뿐만 아니라 예술적으로도 혁신적인 길을 열어줄 것이다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ko-KR" b="1" dirty="0"/>
              <a:t>제</a:t>
            </a:r>
            <a:r>
              <a:rPr lang="en-US" altLang="ko-KR" b="1" dirty="0"/>
              <a:t>4</a:t>
            </a:r>
            <a:r>
              <a:rPr lang="ko-KR" altLang="ko-KR" b="1" dirty="0"/>
              <a:t>부 부산의 비전</a:t>
            </a:r>
            <a:r>
              <a:rPr lang="en-US" altLang="ko-KR" b="1" dirty="0"/>
              <a:t>: AI </a:t>
            </a:r>
            <a:r>
              <a:rPr lang="ko-KR" altLang="ko-KR" b="1" dirty="0"/>
              <a:t>예술의</a:t>
            </a:r>
            <a:r>
              <a:rPr lang="en-US" altLang="ko-KR" b="1" dirty="0"/>
              <a:t> '</a:t>
            </a:r>
            <a:r>
              <a:rPr lang="ko-KR" altLang="ko-KR" b="1" dirty="0"/>
              <a:t>시스템 </a:t>
            </a:r>
            <a:r>
              <a:rPr lang="ko-KR" altLang="ko-KR" b="1" dirty="0" err="1"/>
              <a:t>빌더</a:t>
            </a:r>
            <a:r>
              <a:rPr lang="en-US" altLang="ko-KR" b="1" dirty="0"/>
              <a:t>' </a:t>
            </a:r>
            <a:r>
              <a:rPr lang="ko-KR" altLang="ko-KR" b="1" dirty="0"/>
              <a:t>생태계 구축 전략</a:t>
            </a:r>
          </a:p>
          <a:p>
            <a:pPr>
              <a:lnSpc>
                <a:spcPct val="150000"/>
              </a:lnSpc>
            </a:pP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149909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052BD-0CE8-46DE-6109-B4E1D740F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3F02F-D830-889E-5A66-D05FD163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dirty="0"/>
              <a:t>본 보고서의 제</a:t>
            </a:r>
            <a:r>
              <a:rPr lang="en-US" altLang="ko-KR" sz="1600" dirty="0"/>
              <a:t>1</a:t>
            </a:r>
            <a:r>
              <a:rPr lang="ko-KR" altLang="ko-KR" sz="1600" dirty="0"/>
              <a:t>부부터 제</a:t>
            </a:r>
            <a:r>
              <a:rPr lang="en-US" altLang="ko-KR" sz="1600" dirty="0"/>
              <a:t>3</a:t>
            </a:r>
            <a:r>
              <a:rPr lang="ko-KR" altLang="ko-KR" sz="1600" dirty="0"/>
              <a:t>부까지는 인공지능</a:t>
            </a:r>
            <a:r>
              <a:rPr lang="en-US" altLang="ko-KR" sz="1600" dirty="0"/>
              <a:t>(AI) </a:t>
            </a:r>
            <a:r>
              <a:rPr lang="ko-KR" altLang="ko-KR" sz="1600" dirty="0"/>
              <a:t>기술의 본질</a:t>
            </a:r>
            <a:r>
              <a:rPr lang="en-US" altLang="ko-KR" sz="1600" dirty="0"/>
              <a:t>, </a:t>
            </a:r>
            <a:r>
              <a:rPr lang="ko-KR" altLang="ko-KR" sz="1600" dirty="0"/>
              <a:t>글로벌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예술계의 지형</a:t>
            </a:r>
            <a:r>
              <a:rPr lang="en-US" altLang="ko-KR" sz="1600" dirty="0"/>
              <a:t>, </a:t>
            </a:r>
            <a:r>
              <a:rPr lang="ko-KR" altLang="ko-KR" sz="1600" dirty="0"/>
              <a:t>그리고 이로 인해 발생하는 법적</a:t>
            </a:r>
            <a:r>
              <a:rPr lang="en-US" altLang="ko-KR" sz="1600" dirty="0"/>
              <a:t>·</a:t>
            </a:r>
            <a:r>
              <a:rPr lang="ko-KR" altLang="ko-KR" sz="1600" dirty="0"/>
              <a:t>윤리적 딜레마를 심도 있게 분석했다</a:t>
            </a:r>
            <a:r>
              <a:rPr lang="en-US" altLang="ko-KR" sz="1600" dirty="0"/>
              <a:t>. </a:t>
            </a:r>
            <a:r>
              <a:rPr lang="ko-KR" altLang="ko-KR" sz="1600" dirty="0"/>
              <a:t>이러한 분석을 통해 한 가지 명확한 결론이 도출되었다</a:t>
            </a:r>
            <a:r>
              <a:rPr lang="en-US" altLang="ko-KR" sz="1600" dirty="0"/>
              <a:t>. </a:t>
            </a:r>
            <a:r>
              <a:rPr lang="ko-KR" altLang="ko-KR" sz="1600" dirty="0"/>
              <a:t>그것은 바로 세계적인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예술의 선구자들이 단순히 기존 도구를 창의적으로</a:t>
            </a:r>
            <a:r>
              <a:rPr lang="en-US" altLang="ko-KR" sz="1600" dirty="0"/>
              <a:t> '</a:t>
            </a:r>
            <a:r>
              <a:rPr lang="ko-KR" altLang="ko-KR" sz="1600" dirty="0"/>
              <a:t>응용</a:t>
            </a:r>
            <a:r>
              <a:rPr lang="en-US" altLang="ko-KR" sz="1600" dirty="0"/>
              <a:t>'</a:t>
            </a:r>
            <a:r>
              <a:rPr lang="ko-KR" altLang="ko-KR" sz="1600" dirty="0"/>
              <a:t>하는 예술가를 넘어</a:t>
            </a:r>
            <a:r>
              <a:rPr lang="en-US" altLang="ko-KR" sz="1600" dirty="0"/>
              <a:t>, </a:t>
            </a:r>
            <a:r>
              <a:rPr lang="ko-KR" altLang="ko-KR" sz="1600" dirty="0"/>
              <a:t>자신만의 독자적인 기술적</a:t>
            </a:r>
            <a:r>
              <a:rPr lang="en-US" altLang="ko-KR" sz="1600" dirty="0"/>
              <a:t>·</a:t>
            </a:r>
            <a:r>
              <a:rPr lang="ko-KR" altLang="ko-KR" sz="1600" dirty="0"/>
              <a:t>개념적 프레임워크를 구축하는</a:t>
            </a:r>
            <a:r>
              <a:rPr lang="en-US" altLang="ko-KR" sz="1600" dirty="0"/>
              <a:t> '</a:t>
            </a:r>
            <a:r>
              <a:rPr lang="ko-KR" altLang="ko-KR" sz="1600" dirty="0"/>
              <a:t>시스템 </a:t>
            </a:r>
            <a:r>
              <a:rPr lang="ko-KR" altLang="ko-KR" sz="1600" dirty="0" err="1"/>
              <a:t>빌더</a:t>
            </a:r>
            <a:r>
              <a:rPr lang="en-US" altLang="ko-KR" sz="1600" dirty="0"/>
              <a:t>(Systems Builder)'</a:t>
            </a:r>
            <a:r>
              <a:rPr lang="ko-KR" altLang="ko-KR" sz="1600" dirty="0"/>
              <a:t>라는 점이다</a:t>
            </a:r>
            <a:r>
              <a:rPr lang="en-US" altLang="ko-KR" sz="1600" dirty="0"/>
              <a:t>. </a:t>
            </a:r>
            <a:r>
              <a:rPr lang="ko-KR" altLang="ko-KR" sz="1600" dirty="0"/>
              <a:t>다수의 국내 사례가 상용</a:t>
            </a:r>
            <a:r>
              <a:rPr lang="en-US" altLang="ko-KR" sz="1600" dirty="0"/>
              <a:t> AI </a:t>
            </a:r>
            <a:r>
              <a:rPr lang="ko-KR" altLang="ko-KR" sz="1600" dirty="0"/>
              <a:t>도구의 창의적 활용에 집중하는 동안</a:t>
            </a:r>
            <a:r>
              <a:rPr lang="en-US" altLang="ko-KR" sz="1600" dirty="0"/>
              <a:t>, </a:t>
            </a:r>
            <a:r>
              <a:rPr lang="ko-KR" altLang="ko-KR" sz="1600" dirty="0" err="1"/>
              <a:t>레픽</a:t>
            </a:r>
            <a:r>
              <a:rPr lang="ko-KR" altLang="ko-KR" sz="1600" dirty="0"/>
              <a:t> </a:t>
            </a:r>
            <a:r>
              <a:rPr lang="ko-KR" altLang="ko-KR" sz="1600" dirty="0" err="1"/>
              <a:t>아나돌</a:t>
            </a:r>
            <a:r>
              <a:rPr lang="en-US" altLang="ko-KR" sz="1600" dirty="0"/>
              <a:t>, </a:t>
            </a:r>
            <a:r>
              <a:rPr lang="ko-KR" altLang="ko-KR" sz="1600" dirty="0" err="1"/>
              <a:t>마리오</a:t>
            </a:r>
            <a:r>
              <a:rPr lang="ko-KR" altLang="ko-KR" sz="1600" dirty="0"/>
              <a:t> </a:t>
            </a:r>
            <a:r>
              <a:rPr lang="ko-KR" altLang="ko-KR" sz="1600" dirty="0" err="1"/>
              <a:t>클링게만</a:t>
            </a:r>
            <a:r>
              <a:rPr lang="en-US" altLang="ko-KR" sz="1600" dirty="0"/>
              <a:t>, </a:t>
            </a:r>
            <a:r>
              <a:rPr lang="ko-KR" altLang="ko-KR" sz="1600" dirty="0" err="1"/>
              <a:t>소우웬</a:t>
            </a:r>
            <a:r>
              <a:rPr lang="ko-KR" altLang="ko-KR" sz="1600" dirty="0"/>
              <a:t> 충과 같은 작가들은 기술의 근본 원리를 파고들어 새로운 예술적 가능성을 창조하는 시스템 자체를 만들어내고 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ko-KR" altLang="ko-KR" sz="1600" dirty="0"/>
              <a:t>이는 부산이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 분야에서 진정한 글로벌 리더로 도약하기 위한 핵심 과제를 명확히 제시한다</a:t>
            </a:r>
            <a:r>
              <a:rPr lang="en-US" altLang="ko-KR" sz="1600" dirty="0"/>
              <a:t>. </a:t>
            </a:r>
            <a:r>
              <a:rPr lang="ko-KR" altLang="ko-KR" sz="1600" dirty="0"/>
              <a:t>단순히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예술을 소비하고 전시하는 도시를 넘어</a:t>
            </a:r>
            <a:r>
              <a:rPr lang="en-US" altLang="ko-KR" sz="1600" dirty="0"/>
              <a:t>, </a:t>
            </a:r>
            <a:r>
              <a:rPr lang="ko-KR" altLang="ko-KR" sz="1600" dirty="0"/>
              <a:t>지역의 예술가</a:t>
            </a:r>
            <a:r>
              <a:rPr lang="en-US" altLang="ko-KR" sz="1600" dirty="0"/>
              <a:t>, </a:t>
            </a:r>
            <a:r>
              <a:rPr lang="ko-KR" altLang="ko-KR" sz="1600" dirty="0"/>
              <a:t>대학의 공학자</a:t>
            </a:r>
            <a:r>
              <a:rPr lang="en-US" altLang="ko-KR" sz="1600" dirty="0"/>
              <a:t>, </a:t>
            </a:r>
            <a:r>
              <a:rPr lang="ko-KR" altLang="ko-KR" sz="1600" dirty="0"/>
              <a:t>기술 기업이 융합하여 독자적인 예술</a:t>
            </a:r>
            <a:r>
              <a:rPr lang="en-US" altLang="ko-KR" sz="1600" dirty="0"/>
              <a:t> AI </a:t>
            </a:r>
            <a:r>
              <a:rPr lang="ko-KR" altLang="ko-KR" sz="1600" dirty="0"/>
              <a:t>시스템을 개발하고 생산하는 혁신 생태계</a:t>
            </a:r>
            <a:r>
              <a:rPr lang="en-US" altLang="ko-KR" sz="1600" dirty="0"/>
              <a:t>, </a:t>
            </a:r>
            <a:r>
              <a:rPr lang="ko-KR" altLang="ko-KR" sz="1600" dirty="0"/>
              <a:t>즉</a:t>
            </a:r>
            <a:r>
              <a:rPr lang="en-US" altLang="ko-KR" sz="1600" dirty="0"/>
              <a:t> 'AI </a:t>
            </a:r>
            <a:r>
              <a:rPr lang="ko-KR" altLang="ko-KR" sz="1600" dirty="0"/>
              <a:t>도구의 생산자 도시</a:t>
            </a:r>
            <a:r>
              <a:rPr lang="en-US" altLang="ko-KR" sz="1600" dirty="0"/>
              <a:t>'</a:t>
            </a:r>
            <a:r>
              <a:rPr lang="ko-KR" altLang="ko-KR" sz="1600" dirty="0"/>
              <a:t>로 거듭나야 한다는 것이다</a:t>
            </a:r>
            <a:r>
              <a:rPr lang="en-US" altLang="ko-KR" sz="1600" dirty="0"/>
              <a:t>. </a:t>
            </a:r>
            <a:r>
              <a:rPr lang="ko-KR" altLang="ko-KR" sz="1600" dirty="0"/>
              <a:t>본 장은 이러한 비전을 실현하기 위한 구체적이고 실행 가능한 전략을 제시한다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 전략은</a:t>
            </a:r>
            <a:r>
              <a:rPr lang="en-US" altLang="ko-KR" sz="1600" dirty="0"/>
              <a:t> '</a:t>
            </a:r>
            <a:r>
              <a:rPr lang="ko-KR" altLang="ko-KR" sz="1600" dirty="0"/>
              <a:t>시스템 </a:t>
            </a:r>
            <a:r>
              <a:rPr lang="ko-KR" altLang="ko-KR" sz="1600" dirty="0" err="1"/>
              <a:t>빌더</a:t>
            </a:r>
            <a:r>
              <a:rPr lang="en-US" altLang="ko-KR" sz="1600" dirty="0"/>
              <a:t>'</a:t>
            </a:r>
            <a:r>
              <a:rPr lang="ko-KR" altLang="ko-KR" sz="1600" dirty="0"/>
              <a:t>라는 새로운 유형의 창작자를 육성하기 위해 무엇을 준비해야 하는지</a:t>
            </a:r>
            <a:r>
              <a:rPr lang="en-US" altLang="ko-KR" sz="1600" dirty="0"/>
              <a:t>, </a:t>
            </a:r>
            <a:r>
              <a:rPr lang="ko-KR" altLang="ko-KR" sz="1600" dirty="0"/>
              <a:t>현재 부산의 생태계에 무엇이 부족한지</a:t>
            </a:r>
            <a:r>
              <a:rPr lang="en-US" altLang="ko-KR" sz="1600" dirty="0"/>
              <a:t>, </a:t>
            </a:r>
            <a:r>
              <a:rPr lang="ko-KR" altLang="ko-KR" sz="1600" dirty="0"/>
              <a:t>그리고 이를 극복하기 위해 어떤 체계적인 지원이 필요한지에 대한 해답을 담고 있다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기존 제안의 원칙들을 구체화하고</a:t>
            </a:r>
            <a:r>
              <a:rPr lang="en-US" altLang="ko-KR" sz="1600" dirty="0"/>
              <a:t>, </a:t>
            </a:r>
            <a:r>
              <a:rPr lang="ko-KR" altLang="ko-KR" sz="1600" dirty="0"/>
              <a:t>진단과 처방을 통해 부산을 위한 실질적인 행동 계획을 수립하는 것을 목표로 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02424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31E4F-75A0-F1E0-CB19-92E27798F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A3DF6878-AB97-8B8E-71B1-1318CC7BAE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963914"/>
              </p:ext>
            </p:extLst>
          </p:nvPr>
        </p:nvGraphicFramePr>
        <p:xfrm>
          <a:off x="1073425" y="307571"/>
          <a:ext cx="9334110" cy="6450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8925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BC575-05A2-D580-A247-A11CD5AAD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64B66-771E-BD5F-492F-287E79D0D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4.1. '</a:t>
            </a:r>
            <a:r>
              <a:rPr lang="ko-KR" altLang="ko-KR" sz="1600" b="1" dirty="0"/>
              <a:t>시스템 </a:t>
            </a:r>
            <a:r>
              <a:rPr lang="ko-KR" altLang="ko-KR" sz="1600" b="1" dirty="0" err="1"/>
              <a:t>빌더</a:t>
            </a:r>
            <a:r>
              <a:rPr lang="en-US" altLang="ko-KR" sz="1600" b="1" dirty="0"/>
              <a:t>'</a:t>
            </a:r>
            <a:r>
              <a:rPr lang="ko-KR" altLang="ko-KR" sz="1600" b="1" dirty="0"/>
              <a:t>의 해부</a:t>
            </a:r>
            <a:r>
              <a:rPr lang="en-US" altLang="ko-KR" sz="1600" b="1" dirty="0"/>
              <a:t>: </a:t>
            </a:r>
            <a:r>
              <a:rPr lang="ko-KR" altLang="ko-KR" sz="1600" b="1" dirty="0"/>
              <a:t>부산형 창작자를 위한 로드맵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'</a:t>
            </a:r>
            <a:r>
              <a:rPr lang="ko-KR" altLang="ko-KR" sz="1600" dirty="0"/>
              <a:t>시스템 </a:t>
            </a:r>
            <a:r>
              <a:rPr lang="ko-KR" altLang="ko-KR" sz="1600" dirty="0" err="1"/>
              <a:t>빌더</a:t>
            </a:r>
            <a:r>
              <a:rPr lang="en-US" altLang="ko-KR" sz="1600" dirty="0"/>
              <a:t>'</a:t>
            </a:r>
            <a:r>
              <a:rPr lang="ko-KR" altLang="ko-KR" sz="1600" dirty="0"/>
              <a:t>는 단순한 예술가나 기술자가 아닌</a:t>
            </a:r>
            <a:r>
              <a:rPr lang="en-US" altLang="ko-KR" sz="1600" dirty="0"/>
              <a:t>, </a:t>
            </a:r>
            <a:r>
              <a:rPr lang="ko-KR" altLang="ko-KR" sz="1600" dirty="0"/>
              <a:t>예술적 비전과 기술적 구현 능력을 겸비한 융합적 창작자다</a:t>
            </a:r>
            <a:r>
              <a:rPr lang="en-US" altLang="ko-KR" sz="1600" dirty="0"/>
              <a:t>. </a:t>
            </a:r>
            <a:r>
              <a:rPr lang="ko-KR" altLang="ko-KR" sz="1600" dirty="0"/>
              <a:t>이들을 육성하기 위해서는 먼저 그들이 갖춰야 할 역량을 명확히 정의하고</a:t>
            </a:r>
            <a:r>
              <a:rPr lang="en-US" altLang="ko-KR" sz="1600" dirty="0"/>
              <a:t>, </a:t>
            </a:r>
            <a:r>
              <a:rPr lang="ko-KR" altLang="ko-KR" sz="1600" dirty="0"/>
              <a:t>이를 교육과 지원 프로그램의 목표로 설정해야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시스템 </a:t>
            </a:r>
            <a:r>
              <a:rPr lang="ko-KR" altLang="ko-KR" sz="1600" dirty="0" err="1"/>
              <a:t>빌더는</a:t>
            </a:r>
            <a:r>
              <a:rPr lang="ko-KR" altLang="ko-KR" sz="1600" dirty="0"/>
              <a:t> 기술</a:t>
            </a:r>
            <a:r>
              <a:rPr lang="en-US" altLang="ko-KR" sz="1600" dirty="0"/>
              <a:t>, </a:t>
            </a:r>
            <a:r>
              <a:rPr lang="ko-KR" altLang="ko-KR" sz="1600" dirty="0"/>
              <a:t>개념</a:t>
            </a:r>
            <a:r>
              <a:rPr lang="en-US" altLang="ko-KR" sz="1600" dirty="0"/>
              <a:t>, </a:t>
            </a:r>
            <a:r>
              <a:rPr lang="ko-KR" altLang="ko-KR" sz="1600" dirty="0"/>
              <a:t>협업이라는 세 가지 축에서 기존의</a:t>
            </a:r>
            <a:r>
              <a:rPr lang="en-US" altLang="ko-KR" sz="1600" dirty="0"/>
              <a:t> '</a:t>
            </a:r>
            <a:r>
              <a:rPr lang="ko-KR" altLang="ko-KR" sz="1600" dirty="0" err="1"/>
              <a:t>응용가</a:t>
            </a:r>
            <a:r>
              <a:rPr lang="en-US" altLang="ko-KR" sz="1600" dirty="0"/>
              <a:t>'</a:t>
            </a:r>
            <a:r>
              <a:rPr lang="ko-KR" altLang="ko-KR" sz="1600" dirty="0"/>
              <a:t>와는 근본적으로 다른 역량 프로필을 요구한다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4.1.1. </a:t>
            </a:r>
            <a:r>
              <a:rPr lang="ko-KR" altLang="ko-KR" sz="1600" b="1" dirty="0"/>
              <a:t>기술적 역량</a:t>
            </a:r>
            <a:r>
              <a:rPr lang="en-US" altLang="ko-KR" sz="1600" b="1" dirty="0"/>
              <a:t>: </a:t>
            </a:r>
            <a:r>
              <a:rPr lang="ko-KR" altLang="ko-KR" sz="1600" b="1" dirty="0"/>
              <a:t>코드</a:t>
            </a:r>
            <a:r>
              <a:rPr lang="en-US" altLang="ko-KR" sz="1600" b="1" dirty="0"/>
              <a:t>, </a:t>
            </a:r>
            <a:r>
              <a:rPr lang="ko-KR" altLang="ko-KR" sz="1600" b="1" dirty="0"/>
              <a:t>데이터</a:t>
            </a:r>
            <a:r>
              <a:rPr lang="en-US" altLang="ko-KR" sz="1600" b="1" dirty="0"/>
              <a:t>, </a:t>
            </a:r>
            <a:r>
              <a:rPr lang="ko-KR" altLang="ko-KR" sz="1600" b="1" dirty="0"/>
              <a:t>그리고 하드웨어의 지배</a:t>
            </a:r>
          </a:p>
          <a:p>
            <a:pPr>
              <a:lnSpc>
                <a:spcPct val="150000"/>
              </a:lnSpc>
            </a:pPr>
            <a:r>
              <a:rPr lang="ko-KR" altLang="ko-KR" sz="1600" dirty="0"/>
              <a:t>시스템 </a:t>
            </a:r>
            <a:r>
              <a:rPr lang="ko-KR" altLang="ko-KR" sz="1600" dirty="0" err="1"/>
              <a:t>빌더에게</a:t>
            </a:r>
            <a:r>
              <a:rPr lang="ko-KR" altLang="ko-KR" sz="1600" dirty="0"/>
              <a:t> 기술은 단순히 아이디어를 표현하는 도구가 아니라</a:t>
            </a:r>
            <a:r>
              <a:rPr lang="en-US" altLang="ko-KR" sz="1600" dirty="0"/>
              <a:t>, </a:t>
            </a:r>
            <a:r>
              <a:rPr lang="ko-KR" altLang="ko-KR" sz="1600" dirty="0"/>
              <a:t>아이디어를 잉태하고 탐험하는 영토 그 자체다</a:t>
            </a:r>
            <a:r>
              <a:rPr lang="en-US" altLang="ko-KR" sz="1600" dirty="0"/>
              <a:t>. </a:t>
            </a:r>
            <a:r>
              <a:rPr lang="ko-KR" altLang="ko-KR" sz="1600" dirty="0"/>
              <a:t>이들은 기술의 표면을 사용하는 데 그치지 않고</a:t>
            </a:r>
            <a:r>
              <a:rPr lang="en-US" altLang="ko-KR" sz="1600" dirty="0"/>
              <a:t>, </a:t>
            </a:r>
            <a:r>
              <a:rPr lang="ko-KR" altLang="ko-KR" sz="1600" dirty="0"/>
              <a:t>그 근본적인 구조를 이해하고 변형하며</a:t>
            </a:r>
            <a:r>
              <a:rPr lang="en-US" altLang="ko-KR" sz="1600" dirty="0"/>
              <a:t>, </a:t>
            </a:r>
            <a:r>
              <a:rPr lang="ko-KR" altLang="ko-KR" sz="1600" dirty="0"/>
              <a:t>때로는 직접 창조한다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 fontAlgn="base">
              <a:lnSpc>
                <a:spcPct val="150000"/>
              </a:lnSpc>
            </a:pPr>
            <a:r>
              <a:rPr lang="ko-KR" altLang="ko-KR" sz="1600" b="1" dirty="0"/>
              <a:t>프로그래밍 및 프레임워크에 대한 깊이 있는 이해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상용 소프트웨어의 사용자 인터페이스</a:t>
            </a:r>
            <a:r>
              <a:rPr lang="en-US" altLang="ko-KR" sz="1600" dirty="0"/>
              <a:t>(UI) </a:t>
            </a:r>
            <a:r>
              <a:rPr lang="ko-KR" altLang="ko-KR" sz="1600" dirty="0"/>
              <a:t>뒤에 숨겨진 알고리즘의 작동 원리를 파악해야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특히 데이터 집약적이고 고성능을 요구하는</a:t>
            </a:r>
            <a:r>
              <a:rPr lang="en-US" altLang="ko-KR" sz="1600" dirty="0"/>
              <a:t> AI </a:t>
            </a:r>
            <a:r>
              <a:rPr lang="ko-KR" altLang="ko-KR" sz="1600" dirty="0"/>
              <a:t>모델 개발을 위해서는 파이썬</a:t>
            </a:r>
            <a:r>
              <a:rPr lang="en-US" altLang="ko-KR" sz="1600" dirty="0"/>
              <a:t>(Python)</a:t>
            </a:r>
            <a:r>
              <a:rPr lang="ko-KR" altLang="ko-KR" sz="1600" dirty="0"/>
              <a:t>의 광범위한 라이브러리 생태계는 물론</a:t>
            </a:r>
            <a:r>
              <a:rPr lang="en-US" altLang="ko-KR" sz="1600" dirty="0"/>
              <a:t>, </a:t>
            </a:r>
            <a:r>
              <a:rPr lang="ko-KR" altLang="ko-KR" sz="1600" dirty="0"/>
              <a:t>성능 최적화가 필요할 경우</a:t>
            </a:r>
            <a:r>
              <a:rPr lang="en-US" altLang="ko-KR" sz="1600" dirty="0"/>
              <a:t> C++</a:t>
            </a:r>
            <a:r>
              <a:rPr lang="ko-KR" altLang="ko-KR" sz="1600" dirty="0"/>
              <a:t>와 같은 </a:t>
            </a:r>
            <a:r>
              <a:rPr lang="ko-KR" altLang="ko-KR" sz="1600" dirty="0" err="1"/>
              <a:t>저수준</a:t>
            </a:r>
            <a:r>
              <a:rPr lang="ko-KR" altLang="ko-KR" sz="1600" dirty="0"/>
              <a:t> 언어에 대한 이해가 요구된다</a:t>
            </a:r>
            <a:r>
              <a:rPr lang="en-US" altLang="ko-KR" sz="1600" dirty="0"/>
              <a:t>. </a:t>
            </a:r>
            <a:r>
              <a:rPr lang="ko-KR" altLang="ko-KR" sz="1600" dirty="0"/>
              <a:t>또한</a:t>
            </a:r>
            <a:r>
              <a:rPr lang="en-US" altLang="ko-KR" sz="1600" dirty="0"/>
              <a:t>, </a:t>
            </a:r>
            <a:r>
              <a:rPr lang="ko-KR" altLang="ko-KR" sz="1600" dirty="0" err="1"/>
              <a:t>텐서플로우</a:t>
            </a:r>
            <a:r>
              <a:rPr lang="en-US" altLang="ko-KR" sz="1600" dirty="0"/>
              <a:t>(TensorFlow)</a:t>
            </a:r>
            <a:r>
              <a:rPr lang="ko-KR" altLang="ko-KR" sz="1600" dirty="0"/>
              <a:t>나 </a:t>
            </a:r>
            <a:r>
              <a:rPr lang="ko-KR" altLang="ko-KR" sz="1600" dirty="0" err="1"/>
              <a:t>파이토치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PyTorch</a:t>
            </a:r>
            <a:r>
              <a:rPr lang="en-US" altLang="ko-KR" sz="1600" dirty="0"/>
              <a:t>)</a:t>
            </a:r>
            <a:r>
              <a:rPr lang="ko-KR" altLang="ko-KR" sz="1600" dirty="0"/>
              <a:t>와 같은 핵심적인 딥러닝 프레임워크를 능숙하게 다루며</a:t>
            </a:r>
            <a:r>
              <a:rPr lang="en-US" altLang="ko-KR" sz="1600" dirty="0"/>
              <a:t>, </a:t>
            </a:r>
            <a:r>
              <a:rPr lang="ko-KR" altLang="ko-KR" sz="1600" dirty="0"/>
              <a:t>특정 예술적 목표를 위해 기존 모델 아키텍처를 수정하거나 새로운 아키텍처를 설계할 수 있는 능력이 필요하다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단순히 프롬프트를 입력하는 수준을 넘어</a:t>
            </a:r>
            <a:r>
              <a:rPr lang="en-US" altLang="ko-KR" sz="1600" dirty="0"/>
              <a:t>, </a:t>
            </a:r>
            <a:r>
              <a:rPr lang="ko-KR" altLang="ko-KR" sz="1600" dirty="0"/>
              <a:t>모델의 학습 과정 자체를 설계하고 통제하는 것을 의미한다</a:t>
            </a:r>
            <a:r>
              <a:rPr lang="en-US" altLang="ko-KR" sz="1600" dirty="0"/>
              <a:t>.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32193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31F07-E29E-2401-3AFD-ACF752E18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B6546A-F98F-4782-BD0A-A5E27910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ko-KR" sz="1600" b="1" dirty="0"/>
              <a:t>데이터 과학 및 큐레이션 역량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시스템 </a:t>
            </a:r>
            <a:r>
              <a:rPr lang="ko-KR" altLang="ko-KR" sz="1600" dirty="0" err="1"/>
              <a:t>빌더의</a:t>
            </a:r>
            <a:r>
              <a:rPr lang="ko-KR" altLang="ko-KR" sz="1600" dirty="0"/>
              <a:t> 독창성을 결정하는 핵심 요소다</a:t>
            </a:r>
            <a:r>
              <a:rPr lang="en-US" altLang="ko-KR" sz="1600" dirty="0"/>
              <a:t>. </a:t>
            </a:r>
            <a:r>
              <a:rPr lang="ko-KR" altLang="ko-KR" sz="1600" dirty="0" err="1"/>
              <a:t>레픽</a:t>
            </a:r>
            <a:r>
              <a:rPr lang="ko-KR" altLang="ko-KR" sz="1600" dirty="0"/>
              <a:t> </a:t>
            </a:r>
            <a:r>
              <a:rPr lang="ko-KR" altLang="ko-KR" sz="1600" dirty="0" err="1"/>
              <a:t>아나돌이</a:t>
            </a:r>
            <a:r>
              <a:rPr lang="en-US" altLang="ko-KR" sz="1600" dirty="0"/>
              <a:t> MoMA</a:t>
            </a:r>
            <a:r>
              <a:rPr lang="ko-KR" altLang="ko-KR" sz="1600" dirty="0"/>
              <a:t>의 소장품 데이터나</a:t>
            </a:r>
            <a:r>
              <a:rPr lang="en-US" altLang="ko-KR" sz="1600" dirty="0"/>
              <a:t> NASA</a:t>
            </a:r>
            <a:r>
              <a:rPr lang="ko-KR" altLang="ko-KR" sz="1600" dirty="0"/>
              <a:t>의 우주 데이터를 자신만의 예술적 재료로 변환했듯이</a:t>
            </a:r>
            <a:r>
              <a:rPr lang="en-US" altLang="ko-KR" sz="1600" dirty="0"/>
              <a:t>, </a:t>
            </a:r>
            <a:r>
              <a:rPr lang="ko-KR" altLang="ko-KR" sz="1600" dirty="0"/>
              <a:t>시스템 </a:t>
            </a:r>
            <a:r>
              <a:rPr lang="ko-KR" altLang="ko-KR" sz="1600" dirty="0" err="1"/>
              <a:t>빌더는</a:t>
            </a:r>
            <a:r>
              <a:rPr lang="ko-KR" altLang="ko-KR" sz="1600" dirty="0"/>
              <a:t> 자신만의 철학과 비전에 부합하는 독특한 데이터셋을 직접 수집</a:t>
            </a:r>
            <a:r>
              <a:rPr lang="en-US" altLang="ko-KR" sz="1600" dirty="0"/>
              <a:t>, </a:t>
            </a:r>
            <a:r>
              <a:rPr lang="ko-KR" altLang="ko-KR" sz="1600" dirty="0"/>
              <a:t>정제</a:t>
            </a:r>
            <a:r>
              <a:rPr lang="en-US" altLang="ko-KR" sz="1600" dirty="0"/>
              <a:t>, </a:t>
            </a:r>
            <a:r>
              <a:rPr lang="ko-KR" altLang="ko-KR" sz="1600" dirty="0"/>
              <a:t>가공할 수 있어야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여기에는 웹 </a:t>
            </a:r>
            <a:r>
              <a:rPr lang="ko-KR" altLang="ko-KR" sz="1600" dirty="0" err="1"/>
              <a:t>스크레이핑</a:t>
            </a:r>
            <a:r>
              <a:rPr lang="en-US" altLang="ko-KR" sz="1600" dirty="0"/>
              <a:t>, API </a:t>
            </a:r>
            <a:r>
              <a:rPr lang="ko-KR" altLang="ko-KR" sz="1600" dirty="0"/>
              <a:t>연동 등 데이터 수집 </a:t>
            </a:r>
            <a:r>
              <a:rPr lang="ko-KR" altLang="ko-KR" sz="1600" dirty="0" err="1"/>
              <a:t>기술뿐만</a:t>
            </a:r>
            <a:r>
              <a:rPr lang="ko-KR" altLang="ko-KR" sz="1600" dirty="0"/>
              <a:t> 아니라</a:t>
            </a:r>
            <a:r>
              <a:rPr lang="en-US" altLang="ko-KR" sz="1600" dirty="0"/>
              <a:t>, </a:t>
            </a:r>
            <a:r>
              <a:rPr lang="ko-KR" altLang="ko-KR" sz="1600" dirty="0"/>
              <a:t>데이터의 </a:t>
            </a:r>
            <a:r>
              <a:rPr lang="ko-KR" altLang="ko-KR" sz="1600" dirty="0" err="1"/>
              <a:t>결측치</a:t>
            </a:r>
            <a:r>
              <a:rPr lang="ko-KR" altLang="ko-KR" sz="1600" dirty="0"/>
              <a:t> 처리</a:t>
            </a:r>
            <a:r>
              <a:rPr lang="en-US" altLang="ko-KR" sz="1600" dirty="0"/>
              <a:t>, </a:t>
            </a:r>
            <a:r>
              <a:rPr lang="ko-KR" altLang="ko-KR" sz="1600" dirty="0"/>
              <a:t>이상치 제거</a:t>
            </a:r>
            <a:r>
              <a:rPr lang="en-US" altLang="ko-KR" sz="1600" dirty="0"/>
              <a:t>, </a:t>
            </a:r>
            <a:r>
              <a:rPr lang="ko-KR" altLang="ko-KR" sz="1600" dirty="0"/>
              <a:t>정규화와 같은 데이터 클리닝 및 </a:t>
            </a:r>
            <a:r>
              <a:rPr lang="ko-KR" altLang="ko-KR" sz="1600" dirty="0" err="1"/>
              <a:t>전처리</a:t>
            </a:r>
            <a:r>
              <a:rPr lang="ko-KR" altLang="ko-KR" sz="1600" dirty="0"/>
              <a:t> 기술이 포함된다</a:t>
            </a:r>
            <a:r>
              <a:rPr lang="en-US" altLang="ko-KR" sz="1600" dirty="0"/>
              <a:t>. </a:t>
            </a:r>
            <a:r>
              <a:rPr lang="ko-KR" altLang="ko-KR" sz="1600" dirty="0"/>
              <a:t>나아가 학습 데이터의 저작권 및 편향 문제에 대한 깊은 윤리적 성찰은 필수적이며</a:t>
            </a:r>
            <a:r>
              <a:rPr lang="en-US" altLang="ko-KR" sz="1600" dirty="0"/>
              <a:t>, </a:t>
            </a:r>
            <a:r>
              <a:rPr lang="ko-KR" altLang="ko-KR" sz="1600" dirty="0"/>
              <a:t>이는</a:t>
            </a:r>
            <a:r>
              <a:rPr lang="en-US" altLang="ko-KR" sz="1600" dirty="0"/>
              <a:t> EU</a:t>
            </a:r>
            <a:r>
              <a:rPr lang="ko-KR" altLang="ko-KR" sz="1600" dirty="0"/>
              <a:t>의</a:t>
            </a:r>
            <a:r>
              <a:rPr lang="en-US" altLang="ko-KR" sz="1600" dirty="0"/>
              <a:t> AI </a:t>
            </a:r>
            <a:r>
              <a:rPr lang="ko-KR" altLang="ko-KR" sz="1600" dirty="0"/>
              <a:t>법</a:t>
            </a:r>
            <a:r>
              <a:rPr lang="en-US" altLang="ko-KR" sz="1600" dirty="0"/>
              <a:t>(AI Act)</a:t>
            </a:r>
            <a:r>
              <a:rPr lang="ko-KR" altLang="ko-KR" sz="1600" dirty="0"/>
              <a:t>이 학습 데이터의 출처 공개를 의무화하는 흐름과도 맞닿아 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 fontAlgn="base">
              <a:lnSpc>
                <a:spcPct val="150000"/>
              </a:lnSpc>
            </a:pPr>
            <a:r>
              <a:rPr lang="ko-KR" altLang="ko-KR" sz="1600" b="1" dirty="0"/>
              <a:t>하드웨어 및 시스템 아키텍처에 대한 이해</a:t>
            </a:r>
            <a:r>
              <a:rPr lang="en-US" altLang="ko-KR" sz="1600" b="1" dirty="0"/>
              <a:t>:</a:t>
            </a:r>
            <a:r>
              <a:rPr lang="en-US" altLang="ko-KR" sz="1600" dirty="0"/>
              <a:t> AI </a:t>
            </a:r>
            <a:r>
              <a:rPr lang="ko-KR" altLang="ko-KR" sz="1600" dirty="0"/>
              <a:t>모델의 성능은 </a:t>
            </a:r>
            <a:r>
              <a:rPr lang="ko-KR" altLang="ko-KR" sz="1600" dirty="0" err="1"/>
              <a:t>알고리즘뿐만</a:t>
            </a:r>
            <a:r>
              <a:rPr lang="ko-KR" altLang="ko-KR" sz="1600" dirty="0"/>
              <a:t> 아니라 그것이 구동되는 하드웨어에 의해 크게 좌우된다</a:t>
            </a:r>
            <a:r>
              <a:rPr lang="en-US" altLang="ko-KR" sz="1600" dirty="0"/>
              <a:t>. </a:t>
            </a:r>
            <a:r>
              <a:rPr lang="ko-KR" altLang="ko-KR" sz="1600" dirty="0"/>
              <a:t>시스템 </a:t>
            </a:r>
            <a:r>
              <a:rPr lang="ko-KR" altLang="ko-KR" sz="1600" dirty="0" err="1"/>
              <a:t>빌더는</a:t>
            </a:r>
            <a:r>
              <a:rPr lang="ko-KR" altLang="ko-KR" sz="1600" dirty="0"/>
              <a:t> 엔비디아</a:t>
            </a:r>
            <a:r>
              <a:rPr lang="en-US" altLang="ko-KR" sz="1600" dirty="0"/>
              <a:t>(NVIDIA)</a:t>
            </a:r>
            <a:r>
              <a:rPr lang="ko-KR" altLang="ko-KR" sz="1600" dirty="0"/>
              <a:t>의</a:t>
            </a:r>
            <a:r>
              <a:rPr lang="en-US" altLang="ko-KR" sz="1600" dirty="0"/>
              <a:t> A100</a:t>
            </a:r>
            <a:r>
              <a:rPr lang="ko-KR" altLang="ko-KR" sz="1600" dirty="0"/>
              <a:t>과 같은 고성능</a:t>
            </a:r>
            <a:r>
              <a:rPr lang="en-US" altLang="ko-KR" sz="1600" dirty="0"/>
              <a:t> GPU</a:t>
            </a:r>
            <a:r>
              <a:rPr lang="ko-KR" altLang="ko-KR" sz="1600" dirty="0"/>
              <a:t>의 특성</a:t>
            </a:r>
            <a:r>
              <a:rPr lang="en-US" altLang="ko-KR" sz="1600" dirty="0"/>
              <a:t>, </a:t>
            </a:r>
            <a:r>
              <a:rPr lang="ko-KR" altLang="ko-KR" sz="1600" dirty="0" err="1"/>
              <a:t>텐서</a:t>
            </a:r>
            <a:r>
              <a:rPr lang="ko-KR" altLang="ko-KR" sz="1600" dirty="0"/>
              <a:t> 코어</a:t>
            </a:r>
            <a:r>
              <a:rPr lang="en-US" altLang="ko-KR" sz="1600" dirty="0"/>
              <a:t>(Tensor Cores)</a:t>
            </a:r>
            <a:r>
              <a:rPr lang="ko-KR" altLang="ko-KR" sz="1600" dirty="0"/>
              <a:t>의 역할</a:t>
            </a:r>
            <a:r>
              <a:rPr lang="en-US" altLang="ko-KR" sz="1600" dirty="0"/>
              <a:t>, </a:t>
            </a:r>
            <a:r>
              <a:rPr lang="ko-KR" altLang="ko-KR" sz="1600" dirty="0"/>
              <a:t>높은 메모리 대역폭</a:t>
            </a:r>
            <a:r>
              <a:rPr lang="en-US" altLang="ko-KR" sz="1600" dirty="0"/>
              <a:t>(HBM)</a:t>
            </a:r>
            <a:r>
              <a:rPr lang="ko-KR" altLang="ko-KR" sz="1600" dirty="0"/>
              <a:t>의 중요성을 이해하고</a:t>
            </a:r>
            <a:r>
              <a:rPr lang="en-US" altLang="ko-KR" sz="1600" dirty="0"/>
              <a:t>, </a:t>
            </a:r>
            <a:r>
              <a:rPr lang="ko-KR" altLang="ko-KR" sz="1600" dirty="0"/>
              <a:t>자신의 모델이 최적의 성능을 발휘할 수 있도록 시스템을 구성하고 활용할 수 있어야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단순히 좋은 컴퓨터를 사용하는 것을 넘어</a:t>
            </a:r>
            <a:r>
              <a:rPr lang="en-US" altLang="ko-KR" sz="1600" dirty="0"/>
              <a:t>, </a:t>
            </a:r>
            <a:r>
              <a:rPr lang="ko-KR" altLang="ko-KR" sz="1600" dirty="0"/>
              <a:t>자신이 구축하는</a:t>
            </a:r>
            <a:r>
              <a:rPr lang="en-US" altLang="ko-KR" sz="1600" dirty="0"/>
              <a:t> AI </a:t>
            </a:r>
            <a:r>
              <a:rPr lang="ko-KR" altLang="ko-KR" sz="1600" dirty="0"/>
              <a:t>시스템의 물리적 토대를 이해하고 있다는 것을 의미하며</a:t>
            </a:r>
            <a:r>
              <a:rPr lang="en-US" altLang="ko-KR" sz="1600" dirty="0"/>
              <a:t>, </a:t>
            </a:r>
            <a:r>
              <a:rPr lang="ko-KR" altLang="ko-KR" sz="1600" dirty="0"/>
              <a:t>예술적 표현의 한계를 기술적으로 확장하는 능력과 직결된다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16924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25115-C757-9C3A-57D3-F529CFCD1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CD35A-60A6-D61A-E020-448BD390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/>
              <a:t>4.1.2. </a:t>
            </a:r>
            <a:r>
              <a:rPr lang="ko-KR" altLang="ko-KR" sz="1500" b="1" dirty="0"/>
              <a:t>개념적 깊이</a:t>
            </a:r>
            <a:r>
              <a:rPr lang="en-US" altLang="ko-KR" sz="1500" b="1" dirty="0"/>
              <a:t>: </a:t>
            </a:r>
            <a:r>
              <a:rPr lang="ko-KR" altLang="ko-KR" sz="1500" b="1" dirty="0"/>
              <a:t>기술을 넘어선 예술적</a:t>
            </a:r>
            <a:r>
              <a:rPr lang="en-US" altLang="ko-KR" sz="1500" b="1" dirty="0"/>
              <a:t>, </a:t>
            </a:r>
            <a:r>
              <a:rPr lang="ko-KR" altLang="ko-KR" sz="1500" b="1" dirty="0"/>
              <a:t>비판적 철학</a:t>
            </a:r>
          </a:p>
          <a:p>
            <a:pPr>
              <a:lnSpc>
                <a:spcPct val="150000"/>
              </a:lnSpc>
            </a:pPr>
            <a:r>
              <a:rPr lang="ko-KR" altLang="ko-KR" sz="1500" dirty="0"/>
              <a:t>시스템 </a:t>
            </a:r>
            <a:r>
              <a:rPr lang="ko-KR" altLang="ko-KR" sz="1500" dirty="0" err="1"/>
              <a:t>빌더는</a:t>
            </a:r>
            <a:r>
              <a:rPr lang="ko-KR" altLang="ko-KR" sz="1500" dirty="0"/>
              <a:t> 뛰어난 기술 전문가인 동시에</a:t>
            </a:r>
            <a:r>
              <a:rPr lang="en-US" altLang="ko-KR" sz="1500" dirty="0"/>
              <a:t>, </a:t>
            </a:r>
            <a:r>
              <a:rPr lang="ko-KR" altLang="ko-KR" sz="1500" dirty="0"/>
              <a:t>기술을 통해 심오한 질문을 던지는 예술가이자 비평가다</a:t>
            </a:r>
            <a:r>
              <a:rPr lang="en-US" altLang="ko-KR" sz="1500" dirty="0"/>
              <a:t>. </a:t>
            </a:r>
            <a:r>
              <a:rPr lang="ko-KR" altLang="ko-KR" sz="1500" dirty="0"/>
              <a:t>이들에게</a:t>
            </a:r>
            <a:r>
              <a:rPr lang="en-US" altLang="ko-KR" sz="1500" dirty="0"/>
              <a:t> AI </a:t>
            </a:r>
            <a:r>
              <a:rPr lang="ko-KR" altLang="ko-KR" sz="1500" dirty="0"/>
              <a:t>시스템을 구축하는 행위 자체가 핵심적인 예술적 실천이며</a:t>
            </a:r>
            <a:r>
              <a:rPr lang="en-US" altLang="ko-KR" sz="1500" dirty="0"/>
              <a:t>, </a:t>
            </a:r>
            <a:r>
              <a:rPr lang="ko-KR" altLang="ko-KR" sz="1500" dirty="0"/>
              <a:t>그 결과물은 시스템이 담고 있는 철학의 발현이다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 lvl="0" fontAlgn="base">
              <a:lnSpc>
                <a:spcPct val="150000"/>
              </a:lnSpc>
            </a:pPr>
            <a:r>
              <a:rPr lang="ko-KR" altLang="ko-KR" sz="1500" b="1" dirty="0"/>
              <a:t>예술적 비전을 시스템 설계로 치환하는 능력</a:t>
            </a:r>
            <a:r>
              <a:rPr lang="en-US" altLang="ko-KR" sz="1500" b="1" dirty="0"/>
              <a:t>:</a:t>
            </a:r>
            <a:r>
              <a:rPr lang="en-US" altLang="ko-KR" sz="1500" dirty="0"/>
              <a:t> </a:t>
            </a:r>
            <a:r>
              <a:rPr lang="ko-KR" altLang="ko-KR" sz="1500" dirty="0"/>
              <a:t>이들은</a:t>
            </a:r>
            <a:r>
              <a:rPr lang="en-US" altLang="ko-KR" sz="1500" dirty="0"/>
              <a:t> AI</a:t>
            </a:r>
            <a:r>
              <a:rPr lang="ko-KR" altLang="ko-KR" sz="1500" dirty="0"/>
              <a:t>를 단순히 이미지를 생성하는</a:t>
            </a:r>
            <a:r>
              <a:rPr lang="en-US" altLang="ko-KR" sz="1500" dirty="0"/>
              <a:t> '</a:t>
            </a:r>
            <a:r>
              <a:rPr lang="ko-KR" altLang="ko-KR" sz="1500" dirty="0"/>
              <a:t>블랙박스</a:t>
            </a:r>
            <a:r>
              <a:rPr lang="en-US" altLang="ko-KR" sz="1500" dirty="0"/>
              <a:t>'</a:t>
            </a:r>
            <a:r>
              <a:rPr lang="ko-KR" altLang="ko-KR" sz="1500" dirty="0"/>
              <a:t>로 취급하지 않는다</a:t>
            </a:r>
            <a:r>
              <a:rPr lang="en-US" altLang="ko-KR" sz="1500" dirty="0"/>
              <a:t>. </a:t>
            </a:r>
            <a:r>
              <a:rPr lang="ko-KR" altLang="ko-KR" sz="1500" dirty="0" err="1"/>
              <a:t>마리오</a:t>
            </a:r>
            <a:r>
              <a:rPr lang="ko-KR" altLang="ko-KR" sz="1500" dirty="0"/>
              <a:t> </a:t>
            </a:r>
            <a:r>
              <a:rPr lang="ko-KR" altLang="ko-KR" sz="1500" dirty="0" err="1"/>
              <a:t>클링게만은</a:t>
            </a:r>
            <a:r>
              <a:rPr lang="en-US" altLang="ko-KR" sz="1500" dirty="0"/>
              <a:t> GAN </a:t>
            </a:r>
            <a:r>
              <a:rPr lang="ko-KR" altLang="ko-KR" sz="1500" dirty="0"/>
              <a:t>모델이 학습한 데이터의 다차원적 내재 공간</a:t>
            </a:r>
            <a:r>
              <a:rPr lang="en-US" altLang="ko-KR" sz="1500" dirty="0"/>
              <a:t>, </a:t>
            </a:r>
            <a:r>
              <a:rPr lang="ko-KR" altLang="ko-KR" sz="1500" dirty="0"/>
              <a:t>즉</a:t>
            </a:r>
            <a:r>
              <a:rPr lang="en-US" altLang="ko-KR" sz="1500" dirty="0"/>
              <a:t> '</a:t>
            </a:r>
            <a:r>
              <a:rPr lang="ko-KR" altLang="ko-KR" sz="1500" dirty="0"/>
              <a:t>잠재 공간</a:t>
            </a:r>
            <a:r>
              <a:rPr lang="en-US" altLang="ko-KR" sz="1500" dirty="0"/>
              <a:t>(latent space)'</a:t>
            </a:r>
            <a:r>
              <a:rPr lang="ko-KR" altLang="ko-KR" sz="1500" dirty="0"/>
              <a:t>을 탐험하는 것을</a:t>
            </a:r>
            <a:r>
              <a:rPr lang="en-US" altLang="ko-KR" sz="1500" dirty="0"/>
              <a:t> '</a:t>
            </a:r>
            <a:r>
              <a:rPr lang="ko-KR" altLang="ko-KR" sz="1500" dirty="0"/>
              <a:t>신경사진술</a:t>
            </a:r>
            <a:r>
              <a:rPr lang="en-US" altLang="ko-KR" sz="1500" dirty="0"/>
              <a:t>(Neurography)'</a:t>
            </a:r>
            <a:r>
              <a:rPr lang="ko-KR" altLang="ko-KR" sz="1500" dirty="0"/>
              <a:t>이라 명명하며</a:t>
            </a:r>
            <a:r>
              <a:rPr lang="en-US" altLang="ko-KR" sz="1500" dirty="0"/>
              <a:t>, </a:t>
            </a:r>
            <a:r>
              <a:rPr lang="ko-KR" altLang="ko-KR" sz="1500" dirty="0"/>
              <a:t>이 공간을 여행하고 그 안에서 발견한 이미지를 가져오는 행위 자체를 예술로 규정한다</a:t>
            </a:r>
            <a:r>
              <a:rPr lang="en-US" altLang="ko-KR" sz="1500" dirty="0"/>
              <a:t>. </a:t>
            </a:r>
            <a:r>
              <a:rPr lang="ko-KR" altLang="ko-KR" sz="1500" dirty="0"/>
              <a:t>그에게</a:t>
            </a:r>
            <a:r>
              <a:rPr lang="en-US" altLang="ko-KR" sz="1500" dirty="0"/>
              <a:t> AI</a:t>
            </a:r>
            <a:r>
              <a:rPr lang="ko-KR" altLang="ko-KR" sz="1500" dirty="0"/>
              <a:t>는 협업자가 아니라</a:t>
            </a:r>
            <a:r>
              <a:rPr lang="en-US" altLang="ko-KR" sz="1500" dirty="0"/>
              <a:t>, </a:t>
            </a:r>
            <a:r>
              <a:rPr lang="ko-KR" altLang="ko-KR" sz="1500" dirty="0"/>
              <a:t>자신이 연주법을 터득하고 새로운 음악을 만들어내는 복잡하고 새로운</a:t>
            </a:r>
            <a:r>
              <a:rPr lang="en-US" altLang="ko-KR" sz="1500" dirty="0"/>
              <a:t> '</a:t>
            </a:r>
            <a:r>
              <a:rPr lang="ko-KR" altLang="ko-KR" sz="1500" dirty="0"/>
              <a:t>악기</a:t>
            </a:r>
            <a:r>
              <a:rPr lang="en-US" altLang="ko-KR" sz="1500" dirty="0"/>
              <a:t>'</a:t>
            </a:r>
            <a:r>
              <a:rPr lang="ko-KR" altLang="ko-KR" sz="1500" dirty="0"/>
              <a:t>와 같다</a:t>
            </a:r>
            <a:r>
              <a:rPr lang="en-US" altLang="ko-KR" sz="1500" dirty="0"/>
              <a:t>. </a:t>
            </a:r>
            <a:r>
              <a:rPr lang="ko-KR" altLang="ko-KR" sz="1500" dirty="0" err="1"/>
              <a:t>소우웬</a:t>
            </a:r>
            <a:r>
              <a:rPr lang="ko-KR" altLang="ko-KR" sz="1500" dirty="0"/>
              <a:t> 충은 로봇 팔</a:t>
            </a:r>
            <a:r>
              <a:rPr lang="en-US" altLang="ko-KR" sz="1500" dirty="0"/>
              <a:t>(D.O.U.G.)</a:t>
            </a:r>
            <a:r>
              <a:rPr lang="ko-KR" altLang="ko-KR" sz="1500" dirty="0"/>
              <a:t>과의 협업 드로잉 퍼포먼스를 통해 인간과 기계의 관계</a:t>
            </a:r>
            <a:r>
              <a:rPr lang="en-US" altLang="ko-KR" sz="1500" dirty="0"/>
              <a:t>, </a:t>
            </a:r>
            <a:r>
              <a:rPr lang="ko-KR" altLang="ko-KR" sz="1500" dirty="0"/>
              <a:t>행위자성의 경계를 탐구하는 평생의 프로젝트를 수행한다</a:t>
            </a:r>
            <a:r>
              <a:rPr lang="en-US" altLang="ko-KR" sz="1500" dirty="0"/>
              <a:t>. </a:t>
            </a:r>
            <a:r>
              <a:rPr lang="ko-KR" altLang="ko-KR" sz="1500" dirty="0"/>
              <a:t>이처럼 시스템 </a:t>
            </a:r>
            <a:r>
              <a:rPr lang="ko-KR" altLang="ko-KR" sz="1500" dirty="0" err="1"/>
              <a:t>빌더의</a:t>
            </a:r>
            <a:r>
              <a:rPr lang="ko-KR" altLang="ko-KR" sz="1500" dirty="0"/>
              <a:t> 예술은 </a:t>
            </a:r>
            <a:r>
              <a:rPr lang="ko-KR" altLang="ko-KR" sz="1500" dirty="0" err="1"/>
              <a:t>결과물뿐만</a:t>
            </a:r>
            <a:r>
              <a:rPr lang="ko-KR" altLang="ko-KR" sz="1500" dirty="0"/>
              <a:t> 아니라</a:t>
            </a:r>
            <a:r>
              <a:rPr lang="en-US" altLang="ko-KR" sz="1500" dirty="0"/>
              <a:t>, </a:t>
            </a:r>
            <a:r>
              <a:rPr lang="ko-KR" altLang="ko-KR" sz="1500" dirty="0"/>
              <a:t>그 결과물을 낳는 시스템의 설계 과정과 그 안에 담긴 개념적 프레임워크 전체를 포괄한다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 lvl="0" fontAlgn="base">
              <a:lnSpc>
                <a:spcPct val="150000"/>
              </a:lnSpc>
            </a:pPr>
            <a:r>
              <a:rPr lang="ko-KR" altLang="ko-KR" sz="1500" b="1" dirty="0"/>
              <a:t>날카로운 비판적 사유</a:t>
            </a:r>
            <a:r>
              <a:rPr lang="en-US" altLang="ko-KR" sz="1500" b="1" dirty="0"/>
              <a:t>:</a:t>
            </a:r>
            <a:r>
              <a:rPr lang="en-US" altLang="ko-KR" sz="1500" dirty="0"/>
              <a:t> </a:t>
            </a:r>
            <a:r>
              <a:rPr lang="ko-KR" altLang="ko-KR" sz="1500" dirty="0"/>
              <a:t>시스템 </a:t>
            </a:r>
            <a:r>
              <a:rPr lang="ko-KR" altLang="ko-KR" sz="1500" dirty="0" err="1"/>
              <a:t>빌더는</a:t>
            </a:r>
            <a:r>
              <a:rPr lang="ko-KR" altLang="ko-KR" sz="1500" dirty="0"/>
              <a:t> 자신이 사용하는 기술에 대한 비판적 사유를 동반한다</a:t>
            </a:r>
            <a:r>
              <a:rPr lang="en-US" altLang="ko-KR" sz="1500" dirty="0"/>
              <a:t>. </a:t>
            </a:r>
            <a:r>
              <a:rPr lang="ko-KR" altLang="ko-KR" sz="1500" dirty="0"/>
              <a:t>이들은 기술 유토피아주의에 맹목적으로 동조하는 대신</a:t>
            </a:r>
            <a:r>
              <a:rPr lang="en-US" altLang="ko-KR" sz="1500" dirty="0"/>
              <a:t>, </a:t>
            </a:r>
            <a:r>
              <a:rPr lang="ko-KR" altLang="ko-KR" sz="1500" dirty="0"/>
              <a:t>기술이 내포한 사회적</a:t>
            </a:r>
            <a:r>
              <a:rPr lang="en-US" altLang="ko-KR" sz="1500" dirty="0"/>
              <a:t>, </a:t>
            </a:r>
            <a:r>
              <a:rPr lang="ko-KR" altLang="ko-KR" sz="1500" dirty="0"/>
              <a:t>윤리적 문제를 작품의 주제로 끌어들인다</a:t>
            </a:r>
            <a:r>
              <a:rPr lang="en-US" altLang="ko-KR" sz="1500" dirty="0"/>
              <a:t>. </a:t>
            </a:r>
            <a:r>
              <a:rPr lang="ko-KR" altLang="ko-KR" sz="1500" dirty="0"/>
              <a:t>알고리즘에 내재된 편향</a:t>
            </a:r>
            <a:r>
              <a:rPr lang="en-US" altLang="ko-KR" sz="1500" dirty="0"/>
              <a:t>, </a:t>
            </a:r>
            <a:r>
              <a:rPr lang="ko-KR" altLang="ko-KR" sz="1500" dirty="0"/>
              <a:t>데이터 수집 과정에서의 저작권 및 노동 문제</a:t>
            </a:r>
            <a:r>
              <a:rPr lang="en-US" altLang="ko-KR" sz="1500" dirty="0"/>
              <a:t>, AI</a:t>
            </a:r>
            <a:r>
              <a:rPr lang="ko-KR" altLang="ko-KR" sz="1500" dirty="0"/>
              <a:t>가 인간의 창의성에 미치는 영향 등을 비판적으로 탐구하는</a:t>
            </a:r>
            <a:r>
              <a:rPr lang="en-US" altLang="ko-KR" sz="1500" dirty="0"/>
              <a:t> '</a:t>
            </a:r>
            <a:r>
              <a:rPr lang="ko-KR" altLang="ko-KR" sz="1500" dirty="0" err="1"/>
              <a:t>브레이커</a:t>
            </a:r>
            <a:r>
              <a:rPr lang="en-US" altLang="ko-KR" sz="1500" dirty="0"/>
              <a:t>(Breaker)'</a:t>
            </a:r>
            <a:r>
              <a:rPr lang="ko-KR" altLang="ko-KR" sz="1500" dirty="0"/>
              <a:t>의 관점을 견지하기도 한다</a:t>
            </a:r>
            <a:r>
              <a:rPr lang="en-US" altLang="ko-KR" sz="1500" dirty="0"/>
              <a:t>. </a:t>
            </a:r>
            <a:r>
              <a:rPr lang="ko-KR" altLang="ko-KR" sz="1500" dirty="0" err="1"/>
              <a:t>마리오</a:t>
            </a:r>
            <a:r>
              <a:rPr lang="ko-KR" altLang="ko-KR" sz="1500" dirty="0"/>
              <a:t> </a:t>
            </a:r>
            <a:r>
              <a:rPr lang="ko-KR" altLang="ko-KR" sz="1500" dirty="0" err="1"/>
              <a:t>클링게만이</a:t>
            </a:r>
            <a:r>
              <a:rPr lang="en-US" altLang="ko-KR" sz="1500" dirty="0"/>
              <a:t> AI</a:t>
            </a:r>
            <a:r>
              <a:rPr lang="ko-KR" altLang="ko-KR" sz="1500" dirty="0"/>
              <a:t>의 학습을 방해하기 위해 의도적으로 데이터를 오염시키는</a:t>
            </a:r>
            <a:r>
              <a:rPr lang="en-US" altLang="ko-KR" sz="1500" dirty="0"/>
              <a:t> '</a:t>
            </a:r>
            <a:r>
              <a:rPr lang="ko-KR" altLang="ko-KR" sz="1500" dirty="0"/>
              <a:t>데이터 </a:t>
            </a:r>
            <a:r>
              <a:rPr lang="ko-KR" altLang="ko-KR" sz="1500" dirty="0" err="1"/>
              <a:t>포이즈닝</a:t>
            </a:r>
            <a:r>
              <a:rPr lang="en-US" altLang="ko-KR" sz="1500" dirty="0"/>
              <a:t>(data poisoning)'</a:t>
            </a:r>
            <a:r>
              <a:rPr lang="ko-KR" altLang="ko-KR" sz="1500" dirty="0"/>
              <a:t>에 관심을 보이는 것은 이러한 비판적 태도의 한 예다</a:t>
            </a:r>
            <a:r>
              <a:rPr lang="en-US" altLang="ko-KR" sz="1500" dirty="0"/>
              <a:t>. </a:t>
            </a:r>
            <a:r>
              <a:rPr lang="ko-KR" altLang="ko-KR" sz="1500" dirty="0"/>
              <a:t>이러한 접근은 본 보고서의 원문에서 제안된</a:t>
            </a:r>
            <a:r>
              <a:rPr lang="en-US" altLang="ko-KR" sz="1500" dirty="0"/>
              <a:t> '</a:t>
            </a:r>
            <a:r>
              <a:rPr lang="ko-KR" altLang="ko-KR" sz="1500" dirty="0"/>
              <a:t>비판적 협력</a:t>
            </a:r>
            <a:r>
              <a:rPr lang="en-US" altLang="ko-KR" sz="1500" dirty="0"/>
              <a:t>'</a:t>
            </a:r>
            <a:r>
              <a:rPr lang="ko-KR" altLang="ko-KR" sz="1500" dirty="0"/>
              <a:t>의 원칙과 정확히 일치하며</a:t>
            </a:r>
            <a:r>
              <a:rPr lang="en-US" altLang="ko-KR" sz="1500" dirty="0"/>
              <a:t>, </a:t>
            </a:r>
            <a:r>
              <a:rPr lang="ko-KR" altLang="ko-KR" sz="1500" dirty="0"/>
              <a:t>기술을 맹목적으로 수용하는 단계를 넘어 성숙한 기술</a:t>
            </a:r>
            <a:r>
              <a:rPr lang="en-US" altLang="ko-KR" sz="1500" dirty="0"/>
              <a:t>-</a:t>
            </a:r>
            <a:r>
              <a:rPr lang="ko-KR" altLang="ko-KR" sz="1500" dirty="0"/>
              <a:t>문화적 담론을 형성하는 데 필수적이다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>
              <a:lnSpc>
                <a:spcPct val="150000"/>
              </a:lnSpc>
            </a:pP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880108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1D5AA-5056-DE83-E264-4C4F42AE7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1A4B4-AB87-5131-5B11-61986D3F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/>
              <a:t>4.1.3. </a:t>
            </a:r>
            <a:r>
              <a:rPr lang="ko-KR" altLang="ko-KR" sz="1500" b="1" dirty="0"/>
              <a:t>협업의 기술</a:t>
            </a:r>
            <a:r>
              <a:rPr lang="en-US" altLang="ko-KR" sz="1500" b="1" dirty="0"/>
              <a:t>: </a:t>
            </a:r>
            <a:r>
              <a:rPr lang="ko-KR" altLang="ko-KR" sz="1500" b="1" dirty="0"/>
              <a:t>융합 팀의 리더십과 프로젝트 관리</a:t>
            </a:r>
          </a:p>
          <a:p>
            <a:pPr>
              <a:lnSpc>
                <a:spcPct val="150000"/>
              </a:lnSpc>
            </a:pPr>
            <a:r>
              <a:rPr lang="ko-KR" altLang="ko-KR" sz="1500" dirty="0"/>
              <a:t>세계적인 시스템 </a:t>
            </a:r>
            <a:r>
              <a:rPr lang="ko-KR" altLang="ko-KR" sz="1500" dirty="0" err="1"/>
              <a:t>빌더들은</a:t>
            </a:r>
            <a:r>
              <a:rPr lang="ko-KR" altLang="ko-KR" sz="1500" dirty="0"/>
              <a:t> 고독한 천재가 아니다</a:t>
            </a:r>
            <a:r>
              <a:rPr lang="en-US" altLang="ko-KR" sz="1500" dirty="0"/>
              <a:t>. </a:t>
            </a:r>
            <a:r>
              <a:rPr lang="ko-KR" altLang="ko-KR" sz="1500" dirty="0"/>
              <a:t>그들은 대부분 다양한 분야의 전문가들로 구성된 팀을 이끄는 리더이자 프로젝트 디렉터다</a:t>
            </a:r>
            <a:r>
              <a:rPr lang="en-US" altLang="ko-KR" sz="1500" dirty="0"/>
              <a:t>. </a:t>
            </a:r>
            <a:r>
              <a:rPr lang="ko-KR" altLang="ko-KR" sz="1500" dirty="0"/>
              <a:t>따라서 기술적</a:t>
            </a:r>
            <a:r>
              <a:rPr lang="en-US" altLang="ko-KR" sz="1500" dirty="0"/>
              <a:t>, </a:t>
            </a:r>
            <a:r>
              <a:rPr lang="ko-KR" altLang="ko-KR" sz="1500" dirty="0"/>
              <a:t>개념적 역량만큼이나 중요한 것이 바로 협업을 이끌어내는 능력이다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 lvl="0" fontAlgn="base">
              <a:lnSpc>
                <a:spcPct val="150000"/>
              </a:lnSpc>
            </a:pPr>
            <a:r>
              <a:rPr lang="ko-KR" altLang="ko-KR" sz="1500" b="1" dirty="0"/>
              <a:t>다학제적 팀 리더십</a:t>
            </a:r>
            <a:r>
              <a:rPr lang="en-US" altLang="ko-KR" sz="1500" b="1" dirty="0"/>
              <a:t>:</a:t>
            </a:r>
            <a:r>
              <a:rPr lang="en-US" altLang="ko-KR" sz="1500" dirty="0"/>
              <a:t> </a:t>
            </a:r>
            <a:r>
              <a:rPr lang="ko-KR" altLang="ko-KR" sz="1500" dirty="0" err="1"/>
              <a:t>레픽</a:t>
            </a:r>
            <a:r>
              <a:rPr lang="ko-KR" altLang="ko-KR" sz="1500" dirty="0"/>
              <a:t> </a:t>
            </a:r>
            <a:r>
              <a:rPr lang="ko-KR" altLang="ko-KR" sz="1500" dirty="0" err="1"/>
              <a:t>아나돌</a:t>
            </a:r>
            <a:r>
              <a:rPr lang="ko-KR" altLang="ko-KR" sz="1500" dirty="0"/>
              <a:t> 스튜디오의 구성은 이를 명확히 보여준다</a:t>
            </a:r>
            <a:r>
              <a:rPr lang="en-US" altLang="ko-KR" sz="1500" dirty="0"/>
              <a:t>. </a:t>
            </a:r>
            <a:r>
              <a:rPr lang="ko-KR" altLang="ko-KR" sz="1500" dirty="0"/>
              <a:t>그의 스튜디오는 미디어 아티스트인 </a:t>
            </a:r>
            <a:r>
              <a:rPr lang="ko-KR" altLang="ko-KR" sz="1500" dirty="0" err="1"/>
              <a:t>아나돌</a:t>
            </a:r>
            <a:r>
              <a:rPr lang="ko-KR" altLang="ko-KR" sz="1500" dirty="0"/>
              <a:t> 자신을 중심으로</a:t>
            </a:r>
            <a:r>
              <a:rPr lang="en-US" altLang="ko-KR" sz="1500" dirty="0"/>
              <a:t>, AI </a:t>
            </a:r>
            <a:r>
              <a:rPr lang="ko-KR" altLang="ko-KR" sz="1500" dirty="0"/>
              <a:t>인터랙션 책임자</a:t>
            </a:r>
            <a:r>
              <a:rPr lang="en-US" altLang="ko-KR" sz="1500" dirty="0"/>
              <a:t>, </a:t>
            </a:r>
            <a:r>
              <a:rPr lang="ko-KR" altLang="ko-KR" sz="1500" dirty="0"/>
              <a:t>엔지니어링 책임자</a:t>
            </a:r>
            <a:r>
              <a:rPr lang="en-US" altLang="ko-KR" sz="1500" dirty="0"/>
              <a:t>, </a:t>
            </a:r>
            <a:r>
              <a:rPr lang="ko-KR" altLang="ko-KR" sz="1500" dirty="0"/>
              <a:t>생성 디자인 책임자</a:t>
            </a:r>
            <a:r>
              <a:rPr lang="en-US" altLang="ko-KR" sz="1500" dirty="0"/>
              <a:t>, </a:t>
            </a:r>
            <a:r>
              <a:rPr lang="ko-KR" altLang="ko-KR" sz="1500" dirty="0"/>
              <a:t>데이터</a:t>
            </a:r>
            <a:r>
              <a:rPr lang="en-US" altLang="ko-KR" sz="1500" dirty="0"/>
              <a:t>/AI </a:t>
            </a:r>
            <a:r>
              <a:rPr lang="ko-KR" altLang="ko-KR" sz="1500" dirty="0"/>
              <a:t>연구원</a:t>
            </a:r>
            <a:r>
              <a:rPr lang="en-US" altLang="ko-KR" sz="1500" dirty="0"/>
              <a:t>, </a:t>
            </a:r>
            <a:r>
              <a:rPr lang="ko-KR" altLang="ko-KR" sz="1500" dirty="0"/>
              <a:t>건축 책임자</a:t>
            </a:r>
            <a:r>
              <a:rPr lang="en-US" altLang="ko-KR" sz="1500" dirty="0"/>
              <a:t>, </a:t>
            </a:r>
            <a:r>
              <a:rPr lang="ko-KR" altLang="ko-KR" sz="1500" dirty="0"/>
              <a:t>학술 연구 책임자 등</a:t>
            </a:r>
            <a:r>
              <a:rPr lang="en-US" altLang="ko-KR" sz="1500" dirty="0"/>
              <a:t> 10</a:t>
            </a:r>
            <a:r>
              <a:rPr lang="ko-KR" altLang="ko-KR" sz="1500" dirty="0"/>
              <a:t>개국 출신의 다양한 전문가들이 협업하는 조직이다</a:t>
            </a:r>
            <a:r>
              <a:rPr lang="en-US" altLang="ko-KR" sz="1500" dirty="0"/>
              <a:t>. </a:t>
            </a:r>
            <a:r>
              <a:rPr lang="ko-KR" altLang="ko-KR" sz="1500" dirty="0"/>
              <a:t>이러한 구조는 하나의 예술 작품을 만드는 과정이 사실상 하나의 복잡한</a:t>
            </a:r>
            <a:r>
              <a:rPr lang="en-US" altLang="ko-KR" sz="1500" dirty="0"/>
              <a:t> R&amp;D </a:t>
            </a:r>
            <a:r>
              <a:rPr lang="ko-KR" altLang="ko-KR" sz="1500" dirty="0"/>
              <a:t>프로젝트임을 시사한다</a:t>
            </a:r>
            <a:r>
              <a:rPr lang="en-US" altLang="ko-KR" sz="1500" dirty="0"/>
              <a:t>. </a:t>
            </a:r>
            <a:r>
              <a:rPr lang="ko-KR" altLang="ko-KR" sz="1500" dirty="0"/>
              <a:t>예술가는 비전을 제시하는 디렉터 역할을 수행하며</a:t>
            </a:r>
            <a:r>
              <a:rPr lang="en-US" altLang="ko-KR" sz="1500" dirty="0"/>
              <a:t>, </a:t>
            </a:r>
            <a:r>
              <a:rPr lang="ko-KR" altLang="ko-KR" sz="1500" dirty="0"/>
              <a:t>각 분야 </a:t>
            </a:r>
            <a:r>
              <a:rPr lang="ko-KR" altLang="ko-KR" sz="1500" dirty="0" err="1"/>
              <a:t>전문가들과의</a:t>
            </a:r>
            <a:r>
              <a:rPr lang="ko-KR" altLang="ko-KR" sz="1500" dirty="0"/>
              <a:t> 긴밀한 소통을 통해 아이디어를 현실로 구현한다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 lvl="0" fontAlgn="base">
              <a:lnSpc>
                <a:spcPct val="150000"/>
              </a:lnSpc>
            </a:pPr>
            <a:r>
              <a:rPr lang="ko-KR" altLang="ko-KR" sz="1500" b="1" dirty="0"/>
              <a:t>프로젝트 생애주기 관리</a:t>
            </a:r>
            <a:r>
              <a:rPr lang="en-US" altLang="ko-KR" sz="1500" b="1" dirty="0"/>
              <a:t>(Project Lifecycle Management) </a:t>
            </a:r>
            <a:r>
              <a:rPr lang="ko-KR" altLang="ko-KR" sz="1500" b="1" dirty="0"/>
              <a:t>능력</a:t>
            </a:r>
            <a:r>
              <a:rPr lang="en-US" altLang="ko-KR" sz="1500" b="1" dirty="0"/>
              <a:t>:</a:t>
            </a:r>
            <a:r>
              <a:rPr lang="en-US" altLang="ko-KR" sz="1500" dirty="0"/>
              <a:t> </a:t>
            </a:r>
            <a:r>
              <a:rPr lang="ko-KR" altLang="ko-KR" sz="1500" dirty="0"/>
              <a:t>성공적인</a:t>
            </a:r>
            <a:r>
              <a:rPr lang="en-US" altLang="ko-KR" sz="1500" dirty="0"/>
              <a:t> AI </a:t>
            </a:r>
            <a:r>
              <a:rPr lang="ko-KR" altLang="ko-KR" sz="1500" dirty="0"/>
              <a:t>시스템 개발은 명확한 문제 정의와 실현 가능성 평가에서 시작하여</a:t>
            </a:r>
            <a:r>
              <a:rPr lang="en-US" altLang="ko-KR" sz="1500" dirty="0"/>
              <a:t>, </a:t>
            </a:r>
            <a:r>
              <a:rPr lang="ko-KR" altLang="ko-KR" sz="1500" dirty="0"/>
              <a:t>데이터 수집 및 정제</a:t>
            </a:r>
            <a:r>
              <a:rPr lang="en-US" altLang="ko-KR" sz="1500" dirty="0"/>
              <a:t>, </a:t>
            </a:r>
            <a:r>
              <a:rPr lang="ko-KR" altLang="ko-KR" sz="1500" dirty="0"/>
              <a:t>알고리즘 설계</a:t>
            </a:r>
            <a:r>
              <a:rPr lang="en-US" altLang="ko-KR" sz="1500" dirty="0"/>
              <a:t>, </a:t>
            </a:r>
            <a:r>
              <a:rPr lang="ko-KR" altLang="ko-KR" sz="1500" dirty="0"/>
              <a:t>테스트 및 검증</a:t>
            </a:r>
            <a:r>
              <a:rPr lang="en-US" altLang="ko-KR" sz="1500" dirty="0"/>
              <a:t>, </a:t>
            </a:r>
            <a:r>
              <a:rPr lang="ko-KR" altLang="ko-KR" sz="1500" dirty="0"/>
              <a:t>실제 환경에의 배포 및 최적화</a:t>
            </a:r>
            <a:r>
              <a:rPr lang="en-US" altLang="ko-KR" sz="1500" dirty="0"/>
              <a:t>, </a:t>
            </a:r>
            <a:r>
              <a:rPr lang="ko-KR" altLang="ko-KR" sz="1500" dirty="0"/>
              <a:t>그리고 지속적인 모니터링과 확장이라는 체계적인 단계를 거친다</a:t>
            </a:r>
            <a:r>
              <a:rPr lang="en-US" altLang="ko-KR" sz="1500" dirty="0"/>
              <a:t>. </a:t>
            </a:r>
            <a:r>
              <a:rPr lang="ko-KR" altLang="ko-KR" sz="1500" dirty="0"/>
              <a:t>이는 예술가의 즉흥적인 영감에만 의존하는 전통적인 창작 방식과는 다르다</a:t>
            </a:r>
            <a:r>
              <a:rPr lang="en-US" altLang="ko-KR" sz="1500" dirty="0"/>
              <a:t>. </a:t>
            </a:r>
            <a:r>
              <a:rPr lang="ko-KR" altLang="ko-KR" sz="1500" dirty="0"/>
              <a:t>목표 설정</a:t>
            </a:r>
            <a:r>
              <a:rPr lang="en-US" altLang="ko-KR" sz="1500" dirty="0"/>
              <a:t>, </a:t>
            </a:r>
            <a:r>
              <a:rPr lang="ko-KR" altLang="ko-KR" sz="1500" dirty="0"/>
              <a:t>자원 배분</a:t>
            </a:r>
            <a:r>
              <a:rPr lang="en-US" altLang="ko-KR" sz="1500" dirty="0"/>
              <a:t>, </a:t>
            </a:r>
            <a:r>
              <a:rPr lang="ko-KR" altLang="ko-KR" sz="1500" dirty="0"/>
              <a:t>일정 관리</a:t>
            </a:r>
            <a:r>
              <a:rPr lang="en-US" altLang="ko-KR" sz="1500" dirty="0"/>
              <a:t>, </a:t>
            </a:r>
            <a:r>
              <a:rPr lang="ko-KR" altLang="ko-KR" sz="1500" dirty="0"/>
              <a:t>팀원 간의 역할 조율 등 정교한 프로젝트 관리 역량이 뒷받침되어야만 복잡한 기술과 예술적 비전의 결합이 성공적으로 이루어질 수 있다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>
              <a:lnSpc>
                <a:spcPct val="150000"/>
              </a:lnSpc>
            </a:pPr>
            <a:r>
              <a:rPr lang="ko-KR" altLang="ko-KR" sz="1500" dirty="0"/>
              <a:t>결론적으로</a:t>
            </a:r>
            <a:r>
              <a:rPr lang="en-US" altLang="ko-KR" sz="1500" dirty="0"/>
              <a:t>, </a:t>
            </a:r>
            <a:r>
              <a:rPr lang="ko-KR" altLang="ko-KR" sz="1500" dirty="0"/>
              <a:t>부산이 시스템 </a:t>
            </a:r>
            <a:r>
              <a:rPr lang="ko-KR" altLang="ko-KR" sz="1500" dirty="0" err="1"/>
              <a:t>빌더를</a:t>
            </a:r>
            <a:r>
              <a:rPr lang="ko-KR" altLang="ko-KR" sz="1500" dirty="0"/>
              <a:t> 육성한다는 것은 단순히 코딩 잘하는 예술가를 키우는 것이 아니다</a:t>
            </a:r>
            <a:r>
              <a:rPr lang="en-US" altLang="ko-KR" sz="1500" dirty="0"/>
              <a:t>. </a:t>
            </a:r>
            <a:r>
              <a:rPr lang="ko-KR" altLang="ko-KR" sz="1500" dirty="0"/>
              <a:t>그것은 기술적 깊이와 비판적 철학을 갖추고</a:t>
            </a:r>
            <a:r>
              <a:rPr lang="en-US" altLang="ko-KR" sz="1500" dirty="0"/>
              <a:t>, </a:t>
            </a:r>
            <a:r>
              <a:rPr lang="ko-KR" altLang="ko-KR" sz="1500" dirty="0"/>
              <a:t>다양한 전문가들로 구성된</a:t>
            </a:r>
            <a:r>
              <a:rPr lang="en-US" altLang="ko-KR" sz="1500" dirty="0"/>
              <a:t> R&amp;D </a:t>
            </a:r>
            <a:r>
              <a:rPr lang="ko-KR" altLang="ko-KR" sz="1500" dirty="0"/>
              <a:t>팀을 이끌 수 있는</a:t>
            </a:r>
            <a:r>
              <a:rPr lang="en-US" altLang="ko-KR" sz="1500" dirty="0"/>
              <a:t> '</a:t>
            </a:r>
            <a:r>
              <a:rPr lang="ko-KR" altLang="ko-KR" sz="1500" dirty="0"/>
              <a:t>융합 프로젝트 리더</a:t>
            </a:r>
            <a:r>
              <a:rPr lang="en-US" altLang="ko-KR" sz="1500" dirty="0"/>
              <a:t>'</a:t>
            </a:r>
            <a:r>
              <a:rPr lang="ko-KR" altLang="ko-KR" sz="1500" dirty="0"/>
              <a:t>를 양성하는 것을 의미한다</a:t>
            </a:r>
            <a:r>
              <a:rPr lang="en-US" altLang="ko-KR" sz="1500" dirty="0"/>
              <a:t>. </a:t>
            </a:r>
            <a:r>
              <a:rPr lang="ko-KR" altLang="ko-KR" sz="1500" dirty="0"/>
              <a:t>이는 부산의 지원 전략이 개인 창작자 지원을 넘어</a:t>
            </a:r>
            <a:r>
              <a:rPr lang="en-US" altLang="ko-KR" sz="1500" dirty="0"/>
              <a:t>, </a:t>
            </a:r>
            <a:r>
              <a:rPr lang="ko-KR" altLang="ko-KR" sz="1500" dirty="0"/>
              <a:t>융합 팀 구성과 프로젝트 기반의</a:t>
            </a:r>
            <a:r>
              <a:rPr lang="en-US" altLang="ko-KR" sz="1500" dirty="0"/>
              <a:t> R&amp;D </a:t>
            </a:r>
            <a:r>
              <a:rPr lang="ko-KR" altLang="ko-KR" sz="1500" dirty="0"/>
              <a:t>지원에 초점을 맞춰야 함을 강력하게 시사한다</a:t>
            </a:r>
            <a:r>
              <a:rPr lang="en-US" altLang="ko-KR" sz="1500" dirty="0"/>
              <a:t>.</a:t>
            </a: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216553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B327C5-6525-D4D0-727C-25D48E434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476104"/>
              </p:ext>
            </p:extLst>
          </p:nvPr>
        </p:nvGraphicFramePr>
        <p:xfrm>
          <a:off x="326774" y="799665"/>
          <a:ext cx="11283700" cy="58838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6168">
                  <a:extLst>
                    <a:ext uri="{9D8B030D-6E8A-4147-A177-3AD203B41FA5}">
                      <a16:colId xmlns:a16="http://schemas.microsoft.com/office/drawing/2014/main" val="1254666232"/>
                    </a:ext>
                  </a:extLst>
                </a:gridCol>
                <a:gridCol w="1461837">
                  <a:extLst>
                    <a:ext uri="{9D8B030D-6E8A-4147-A177-3AD203B41FA5}">
                      <a16:colId xmlns:a16="http://schemas.microsoft.com/office/drawing/2014/main" val="2172794354"/>
                    </a:ext>
                  </a:extLst>
                </a:gridCol>
                <a:gridCol w="2604837">
                  <a:extLst>
                    <a:ext uri="{9D8B030D-6E8A-4147-A177-3AD203B41FA5}">
                      <a16:colId xmlns:a16="http://schemas.microsoft.com/office/drawing/2014/main" val="762308069"/>
                    </a:ext>
                  </a:extLst>
                </a:gridCol>
                <a:gridCol w="2532647">
                  <a:extLst>
                    <a:ext uri="{9D8B030D-6E8A-4147-A177-3AD203B41FA5}">
                      <a16:colId xmlns:a16="http://schemas.microsoft.com/office/drawing/2014/main" val="141671378"/>
                    </a:ext>
                  </a:extLst>
                </a:gridCol>
                <a:gridCol w="3128211">
                  <a:extLst>
                    <a:ext uri="{9D8B030D-6E8A-4147-A177-3AD203B41FA5}">
                      <a16:colId xmlns:a16="http://schemas.microsoft.com/office/drawing/2014/main" val="1356117104"/>
                    </a:ext>
                  </a:extLst>
                </a:gridCol>
              </a:tblGrid>
              <a:tr h="82781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역량 영역</a:t>
                      </a:r>
                      <a:endParaRPr lang="ko-KR" sz="18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세부 항목</a:t>
                      </a:r>
                      <a:endParaRPr lang="ko-KR" sz="18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>
                          <a:effectLst/>
                        </a:rPr>
                        <a:t>'</a:t>
                      </a:r>
                      <a:r>
                        <a:rPr lang="ko-KR" sz="1600" b="1" dirty="0" err="1">
                          <a:effectLst/>
                        </a:rPr>
                        <a:t>응용가</a:t>
                      </a:r>
                      <a:r>
                        <a:rPr lang="en-US" sz="1600" b="1" dirty="0">
                          <a:effectLst/>
                        </a:rPr>
                        <a:t>' (Applicator) </a:t>
                      </a:r>
                      <a:r>
                        <a:rPr lang="ko-KR" sz="1600" b="1" dirty="0">
                          <a:effectLst/>
                        </a:rPr>
                        <a:t>프로필</a:t>
                      </a:r>
                      <a:endParaRPr lang="ko-KR" sz="18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>
                          <a:effectLst/>
                        </a:rPr>
                        <a:t>'</a:t>
                      </a:r>
                      <a:r>
                        <a:rPr lang="ko-KR" sz="1600" b="1" dirty="0">
                          <a:effectLst/>
                        </a:rPr>
                        <a:t>시스템 </a:t>
                      </a:r>
                      <a:r>
                        <a:rPr lang="ko-KR" sz="1600" b="1" dirty="0" err="1">
                          <a:effectLst/>
                        </a:rPr>
                        <a:t>빌더</a:t>
                      </a:r>
                      <a:r>
                        <a:rPr lang="en-US" sz="1600" b="1" dirty="0">
                          <a:effectLst/>
                        </a:rPr>
                        <a:t>' (System Builder) </a:t>
                      </a:r>
                      <a:r>
                        <a:rPr lang="ko-KR" sz="1600" b="1" dirty="0">
                          <a:effectLst/>
                        </a:rPr>
                        <a:t>프로필</a:t>
                      </a:r>
                      <a:endParaRPr lang="ko-KR" sz="18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글로벌 선구자 사례</a:t>
                      </a:r>
                      <a:endParaRPr lang="ko-KR" sz="18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extLst>
                  <a:ext uri="{0D108BD9-81ED-4DB2-BD59-A6C34878D82A}">
                    <a16:rowId xmlns:a16="http://schemas.microsoft.com/office/drawing/2014/main" val="2869280686"/>
                  </a:ext>
                </a:extLst>
              </a:tr>
              <a:tr h="1399508">
                <a:tc rowSpan="3"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buNone/>
                      </a:pPr>
                      <a:r>
                        <a:rPr lang="ko-KR" sz="1600" b="1" dirty="0">
                          <a:effectLst/>
                        </a:rPr>
                        <a:t>기술적 역량</a:t>
                      </a:r>
                    </a:p>
                    <a:p>
                      <a:pPr algn="l"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ko-KR" altLang="en-US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프로그래밍</a:t>
                      </a:r>
                      <a:endParaRPr lang="ko-KR" sz="18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상용 소프트웨어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ko-KR" sz="1600" dirty="0" err="1">
                          <a:effectLst/>
                        </a:rPr>
                        <a:t>미드저니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런웨이 등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r>
                        <a:rPr lang="ko-KR" sz="1600" dirty="0">
                          <a:effectLst/>
                        </a:rPr>
                        <a:t>의</a:t>
                      </a:r>
                      <a:r>
                        <a:rPr lang="en-US" sz="1600" dirty="0">
                          <a:effectLst/>
                        </a:rPr>
                        <a:t> UI/</a:t>
                      </a:r>
                      <a:r>
                        <a:rPr lang="ko-KR" sz="1600" dirty="0">
                          <a:effectLst/>
                        </a:rPr>
                        <a:t>프롬프트 활용</a:t>
                      </a:r>
                      <a:endParaRPr lang="ko-KR" sz="18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Python/C++, TensorFlow/</a:t>
                      </a:r>
                      <a:r>
                        <a:rPr lang="en-US" sz="1600" dirty="0" err="1">
                          <a:effectLst/>
                        </a:rPr>
                        <a:t>PyTorch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ko-KR" sz="1600" dirty="0">
                          <a:effectLst/>
                        </a:rPr>
                        <a:t>등 프레임워크를 활용한 모델 직접 개발 및 수정</a:t>
                      </a:r>
                      <a:endParaRPr lang="ko-KR" sz="18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 err="1">
                          <a:effectLst/>
                        </a:rPr>
                        <a:t>마리오</a:t>
                      </a:r>
                      <a:r>
                        <a:rPr lang="ko-KR" sz="1600" dirty="0">
                          <a:effectLst/>
                        </a:rPr>
                        <a:t> </a:t>
                      </a:r>
                      <a:r>
                        <a:rPr lang="ko-KR" sz="1600" dirty="0" err="1">
                          <a:effectLst/>
                        </a:rPr>
                        <a:t>클링게만은</a:t>
                      </a:r>
                      <a:r>
                        <a:rPr lang="ko-KR" sz="1600" dirty="0">
                          <a:effectLst/>
                        </a:rPr>
                        <a:t> 직접 코딩하여 자신만의 시스템을 구축한다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8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extLst>
                  <a:ext uri="{0D108BD9-81ED-4DB2-BD59-A6C34878D82A}">
                    <a16:rowId xmlns:a16="http://schemas.microsoft.com/office/drawing/2014/main" val="1484150424"/>
                  </a:ext>
                </a:extLst>
              </a:tr>
              <a:tr h="182827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데이터 활용</a:t>
                      </a:r>
                      <a:endParaRPr lang="ko-KR" sz="18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buNone/>
                      </a:pPr>
                      <a:r>
                        <a:rPr lang="ko-KR" sz="1600">
                          <a:effectLst/>
                        </a:rPr>
                        <a:t>소프트웨어에 내장된 일반 데이터셋 또는 웹에서 수집한 소규모 이미지 활용</a:t>
                      </a:r>
                      <a:endParaRPr lang="ko-KR" sz="18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대규모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ko-KR" sz="1600" dirty="0">
                          <a:effectLst/>
                        </a:rPr>
                        <a:t>수백만 건 이상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r>
                        <a:rPr lang="ko-KR" sz="1600" dirty="0">
                          <a:effectLst/>
                        </a:rPr>
                        <a:t>의 특수 데이터셋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ko-KR" sz="1600" dirty="0">
                          <a:effectLst/>
                        </a:rPr>
                        <a:t>공공 데이터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기관 아카이브 등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r>
                        <a:rPr lang="ko-KR" sz="1600" dirty="0">
                          <a:effectLst/>
                        </a:rPr>
                        <a:t>을 직접 수집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정제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큐레이션</a:t>
                      </a:r>
                      <a:endParaRPr lang="ko-KR" sz="18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 err="1">
                          <a:effectLst/>
                        </a:rPr>
                        <a:t>레픽</a:t>
                      </a:r>
                      <a:r>
                        <a:rPr lang="ko-KR" sz="1600" dirty="0">
                          <a:effectLst/>
                        </a:rPr>
                        <a:t> </a:t>
                      </a:r>
                      <a:r>
                        <a:rPr lang="ko-KR" sz="1600" dirty="0" err="1">
                          <a:effectLst/>
                        </a:rPr>
                        <a:t>아나돌은</a:t>
                      </a:r>
                      <a:r>
                        <a:rPr lang="en-US" sz="1600" dirty="0">
                          <a:effectLst/>
                        </a:rPr>
                        <a:t> MoMA, NASA </a:t>
                      </a:r>
                      <a:r>
                        <a:rPr lang="ko-KR" sz="1600" dirty="0">
                          <a:effectLst/>
                        </a:rPr>
                        <a:t>등과 협력하여 방대한 기관 데이터를 예술적 재료로 사용한다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8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extLst>
                  <a:ext uri="{0D108BD9-81ED-4DB2-BD59-A6C34878D82A}">
                    <a16:rowId xmlns:a16="http://schemas.microsoft.com/office/drawing/2014/main" val="1278499954"/>
                  </a:ext>
                </a:extLst>
              </a:tr>
              <a:tr h="18282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하드웨어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 err="1">
                          <a:effectLst/>
                        </a:rPr>
                        <a:t>고사양</a:t>
                      </a:r>
                      <a:r>
                        <a:rPr lang="ko-KR" sz="1600" dirty="0">
                          <a:effectLst/>
                        </a:rPr>
                        <a:t> 개인용 컴퓨터 또는 클라우드 기반 서비스 이용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고성능</a:t>
                      </a:r>
                      <a:r>
                        <a:rPr lang="en-US" sz="1600" dirty="0">
                          <a:effectLst/>
                        </a:rPr>
                        <a:t> GPU </a:t>
                      </a:r>
                      <a:r>
                        <a:rPr lang="ko-KR" sz="1600" dirty="0">
                          <a:effectLst/>
                        </a:rPr>
                        <a:t>클러스터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메모리 대역폭 등 하드웨어 아키텍처를 이해하고 시스템을 최적화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 err="1">
                          <a:effectLst/>
                        </a:rPr>
                        <a:t>소우웬</a:t>
                      </a:r>
                      <a:r>
                        <a:rPr lang="ko-KR" sz="1600" dirty="0">
                          <a:effectLst/>
                        </a:rPr>
                        <a:t> 충은 자신의 작업을 위해 맞춤형 로봇 팔</a:t>
                      </a:r>
                      <a:r>
                        <a:rPr lang="en-US" sz="1600" dirty="0">
                          <a:effectLst/>
                        </a:rPr>
                        <a:t>(D.O.U.G.)</a:t>
                      </a:r>
                      <a:r>
                        <a:rPr lang="ko-KR" sz="1600" dirty="0">
                          <a:effectLst/>
                        </a:rPr>
                        <a:t>을 직접 제작하고 세대에 걸쳐 발전시킨다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extLst>
                  <a:ext uri="{0D108BD9-81ED-4DB2-BD59-A6C34878D82A}">
                    <a16:rowId xmlns:a16="http://schemas.microsoft.com/office/drawing/2014/main" val="2675826776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63E0F95A-CA45-9D61-3080-76CF1FF23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272" y="254092"/>
            <a:ext cx="57804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 charset="-127"/>
                <a:cs typeface="Arial" panose="020B0604020202020204" pitchFamily="34" charset="0"/>
              </a:rPr>
              <a:t>표</a:t>
            </a:r>
            <a:r>
              <a:rPr kumimoji="0" lang="ko-KR" altLang="en-US" sz="14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 charset="-127"/>
                <a:cs typeface="Arial" panose="020B0604020202020204" pitchFamily="34" charset="0"/>
              </a:rPr>
              <a:t>1: '</a:t>
            </a:r>
            <a:r>
              <a:rPr kumimoji="0" lang="ko-KR" altLang="en-US" sz="14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 charset="-127"/>
                <a:cs typeface="Arial" panose="020B0604020202020204" pitchFamily="34" charset="0"/>
              </a:rPr>
              <a:t>시스템 빌더</a:t>
            </a:r>
            <a:r>
              <a:rPr kumimoji="0" lang="en-US" altLang="ko-KR" sz="14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 charset="-127"/>
                <a:cs typeface="Arial" panose="020B0604020202020204" pitchFamily="34" charset="0"/>
              </a:rPr>
              <a:t>' </a:t>
            </a:r>
            <a:r>
              <a:rPr kumimoji="0" lang="ko-KR" altLang="en-US" sz="14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 charset="-127"/>
                <a:cs typeface="Arial" panose="020B0604020202020204" pitchFamily="34" charset="0"/>
              </a:rPr>
              <a:t>역량 매트릭스</a:t>
            </a:r>
            <a:r>
              <a:rPr kumimoji="0" lang="en-US" altLang="ko-KR" sz="14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 charset="-127"/>
                <a:cs typeface="Arial" panose="020B0604020202020204" pitchFamily="34" charset="0"/>
              </a:rPr>
              <a:t>: </a:t>
            </a:r>
            <a:r>
              <a:rPr kumimoji="0" lang="ko-KR" altLang="en-US" sz="14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 charset="-127"/>
                <a:cs typeface="Arial" panose="020B0604020202020204" pitchFamily="34" charset="0"/>
              </a:rPr>
              <a:t>응용가와의 비교</a:t>
            </a: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518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5938ABD-B4A7-F51E-30B6-E249A485D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794529"/>
              </p:ext>
            </p:extLst>
          </p:nvPr>
        </p:nvGraphicFramePr>
        <p:xfrm>
          <a:off x="391027" y="53956"/>
          <a:ext cx="11123195" cy="66177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7773">
                  <a:extLst>
                    <a:ext uri="{9D8B030D-6E8A-4147-A177-3AD203B41FA5}">
                      <a16:colId xmlns:a16="http://schemas.microsoft.com/office/drawing/2014/main" val="1491298586"/>
                    </a:ext>
                  </a:extLst>
                </a:gridCol>
                <a:gridCol w="1425742">
                  <a:extLst>
                    <a:ext uri="{9D8B030D-6E8A-4147-A177-3AD203B41FA5}">
                      <a16:colId xmlns:a16="http://schemas.microsoft.com/office/drawing/2014/main" val="2676256670"/>
                    </a:ext>
                  </a:extLst>
                </a:gridCol>
                <a:gridCol w="2267953">
                  <a:extLst>
                    <a:ext uri="{9D8B030D-6E8A-4147-A177-3AD203B41FA5}">
                      <a16:colId xmlns:a16="http://schemas.microsoft.com/office/drawing/2014/main" val="2279977855"/>
                    </a:ext>
                  </a:extLst>
                </a:gridCol>
                <a:gridCol w="2689058">
                  <a:extLst>
                    <a:ext uri="{9D8B030D-6E8A-4147-A177-3AD203B41FA5}">
                      <a16:colId xmlns:a16="http://schemas.microsoft.com/office/drawing/2014/main" val="2857712841"/>
                    </a:ext>
                  </a:extLst>
                </a:gridCol>
                <a:gridCol w="3302669">
                  <a:extLst>
                    <a:ext uri="{9D8B030D-6E8A-4147-A177-3AD203B41FA5}">
                      <a16:colId xmlns:a16="http://schemas.microsoft.com/office/drawing/2014/main" val="1817377779"/>
                    </a:ext>
                  </a:extLst>
                </a:gridCol>
              </a:tblGrid>
              <a:tr h="679971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역량 영역</a:t>
                      </a:r>
                      <a:endParaRPr lang="ko-KR" sz="18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세부 항목</a:t>
                      </a:r>
                      <a:endParaRPr lang="ko-KR" sz="18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>
                          <a:effectLst/>
                        </a:rPr>
                        <a:t>'</a:t>
                      </a:r>
                      <a:r>
                        <a:rPr lang="ko-KR" sz="1600" b="1" dirty="0" err="1">
                          <a:effectLst/>
                        </a:rPr>
                        <a:t>응용가</a:t>
                      </a:r>
                      <a:r>
                        <a:rPr lang="en-US" sz="1600" b="1" dirty="0">
                          <a:effectLst/>
                        </a:rPr>
                        <a:t>' (Applicator) </a:t>
                      </a:r>
                      <a:r>
                        <a:rPr lang="ko-KR" sz="1600" b="1" dirty="0">
                          <a:effectLst/>
                        </a:rPr>
                        <a:t>프로필</a:t>
                      </a:r>
                      <a:endParaRPr lang="ko-KR" sz="18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>
                          <a:effectLst/>
                        </a:rPr>
                        <a:t>'</a:t>
                      </a:r>
                      <a:r>
                        <a:rPr lang="ko-KR" sz="1600" b="1" dirty="0">
                          <a:effectLst/>
                        </a:rPr>
                        <a:t>시스템 </a:t>
                      </a:r>
                      <a:r>
                        <a:rPr lang="ko-KR" sz="1600" b="1" dirty="0" err="1">
                          <a:effectLst/>
                        </a:rPr>
                        <a:t>빌더</a:t>
                      </a:r>
                      <a:r>
                        <a:rPr lang="en-US" sz="1600" b="1" dirty="0">
                          <a:effectLst/>
                        </a:rPr>
                        <a:t>' (System Builder) </a:t>
                      </a:r>
                      <a:r>
                        <a:rPr lang="ko-KR" sz="1600" b="1" dirty="0">
                          <a:effectLst/>
                        </a:rPr>
                        <a:t>프로필</a:t>
                      </a:r>
                      <a:endParaRPr lang="ko-KR" sz="18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글로벌 선구자 사례</a:t>
                      </a:r>
                      <a:endParaRPr lang="ko-KR" sz="18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100885" marR="100885" marT="67257" marB="67257"/>
                </a:tc>
                <a:extLst>
                  <a:ext uri="{0D108BD9-81ED-4DB2-BD59-A6C34878D82A}">
                    <a16:rowId xmlns:a16="http://schemas.microsoft.com/office/drawing/2014/main" val="3251328553"/>
                  </a:ext>
                </a:extLst>
              </a:tr>
              <a:tr h="1560097">
                <a:tc rowSpan="2"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b="1" dirty="0">
                          <a:effectLst/>
                        </a:rPr>
                        <a:t>개념적 깊이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ko-KR" altLang="en-US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핵심 예술 행위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>
                          <a:effectLst/>
                        </a:rPr>
                        <a:t>생성된 결과물의 창의적 선택</a:t>
                      </a:r>
                      <a:r>
                        <a:rPr lang="en-US" sz="1600">
                          <a:effectLst/>
                        </a:rPr>
                        <a:t>, </a:t>
                      </a:r>
                      <a:r>
                        <a:rPr lang="ko-KR" sz="1600">
                          <a:effectLst/>
                        </a:rPr>
                        <a:t>조합</a:t>
                      </a:r>
                      <a:r>
                        <a:rPr lang="en-US" sz="1600">
                          <a:effectLst/>
                        </a:rPr>
                        <a:t>, </a:t>
                      </a:r>
                      <a:r>
                        <a:rPr lang="ko-KR" sz="1600">
                          <a:effectLst/>
                        </a:rPr>
                        <a:t>후처리</a:t>
                      </a:r>
                      <a:r>
                        <a:rPr lang="en-US" sz="1600">
                          <a:effectLst/>
                        </a:rPr>
                        <a:t> (</a:t>
                      </a:r>
                      <a:r>
                        <a:rPr lang="ko-KR" sz="1600">
                          <a:effectLst/>
                        </a:rPr>
                        <a:t>큐레이션 및 리터치</a:t>
                      </a:r>
                      <a:r>
                        <a:rPr lang="en-US" sz="1600">
                          <a:effectLst/>
                        </a:rPr>
                        <a:t>)</a:t>
                      </a:r>
                      <a:endParaRPr lang="ko-KR" sz="16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>
                          <a:effectLst/>
                        </a:rPr>
                        <a:t>예술적 비전을 담은</a:t>
                      </a:r>
                      <a:r>
                        <a:rPr lang="en-US" sz="1600">
                          <a:effectLst/>
                        </a:rPr>
                        <a:t> AI </a:t>
                      </a:r>
                      <a:r>
                        <a:rPr lang="ko-KR" sz="1600">
                          <a:effectLst/>
                        </a:rPr>
                        <a:t>시스템 자체의 설계와 구축</a:t>
                      </a:r>
                      <a:r>
                        <a:rPr lang="en-US" sz="1600">
                          <a:effectLst/>
                        </a:rPr>
                        <a:t>, </a:t>
                      </a:r>
                      <a:r>
                        <a:rPr lang="ko-KR" sz="1600">
                          <a:effectLst/>
                        </a:rPr>
                        <a:t>그리고 그 과정의 비판적 탐구</a:t>
                      </a:r>
                      <a:endParaRPr lang="ko-KR" sz="16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 err="1">
                          <a:effectLst/>
                        </a:rPr>
                        <a:t>마리오</a:t>
                      </a:r>
                      <a:r>
                        <a:rPr lang="ko-KR" sz="1600" dirty="0">
                          <a:effectLst/>
                        </a:rPr>
                        <a:t> </a:t>
                      </a:r>
                      <a:r>
                        <a:rPr lang="ko-KR" sz="1600" dirty="0" err="1">
                          <a:effectLst/>
                        </a:rPr>
                        <a:t>클링게만은</a:t>
                      </a:r>
                      <a:r>
                        <a:rPr lang="en-US" sz="1600" dirty="0">
                          <a:effectLst/>
                        </a:rPr>
                        <a:t> AI</a:t>
                      </a:r>
                      <a:r>
                        <a:rPr lang="ko-KR" sz="1600" dirty="0">
                          <a:effectLst/>
                        </a:rPr>
                        <a:t>를</a:t>
                      </a:r>
                      <a:r>
                        <a:rPr lang="en-US" sz="1600" dirty="0">
                          <a:effectLst/>
                        </a:rPr>
                        <a:t> '</a:t>
                      </a:r>
                      <a:r>
                        <a:rPr lang="ko-KR" sz="1600" dirty="0">
                          <a:effectLst/>
                        </a:rPr>
                        <a:t>자율적 창조 행위</a:t>
                      </a:r>
                      <a:r>
                        <a:rPr lang="en-US" sz="1600" dirty="0">
                          <a:effectLst/>
                        </a:rPr>
                        <a:t>'</a:t>
                      </a:r>
                      <a:r>
                        <a:rPr lang="ko-KR" sz="1600" dirty="0">
                          <a:effectLst/>
                        </a:rPr>
                        <a:t>를 탐구하기 위한 복잡한</a:t>
                      </a:r>
                      <a:r>
                        <a:rPr lang="en-US" sz="1600" dirty="0">
                          <a:effectLst/>
                        </a:rPr>
                        <a:t> '</a:t>
                      </a:r>
                      <a:r>
                        <a:rPr lang="ko-KR" sz="1600" dirty="0">
                          <a:effectLst/>
                        </a:rPr>
                        <a:t>악기</a:t>
                      </a:r>
                      <a:r>
                        <a:rPr lang="en-US" sz="1600" dirty="0">
                          <a:effectLst/>
                        </a:rPr>
                        <a:t>'</a:t>
                      </a:r>
                      <a:r>
                        <a:rPr lang="ko-KR" sz="1600" dirty="0">
                          <a:effectLst/>
                        </a:rPr>
                        <a:t>로 간주한다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extLst>
                  <a:ext uri="{0D108BD9-81ED-4DB2-BD59-A6C34878D82A}">
                    <a16:rowId xmlns:a16="http://schemas.microsoft.com/office/drawing/2014/main" val="660039291"/>
                  </a:ext>
                </a:extLst>
              </a:tr>
              <a:tr h="156009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>
                          <a:effectLst/>
                        </a:rPr>
                        <a:t>기술과의 관계</a:t>
                      </a:r>
                      <a:endParaRPr lang="ko-KR" sz="16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AI</a:t>
                      </a:r>
                      <a:r>
                        <a:rPr lang="ko-KR" sz="1600">
                          <a:effectLst/>
                        </a:rPr>
                        <a:t>를 고도로 발전된 조수 또는 도구로 인식</a:t>
                      </a:r>
                      <a:endParaRPr lang="ko-KR" sz="16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AI</a:t>
                      </a:r>
                      <a:r>
                        <a:rPr lang="ko-KR" sz="1600">
                          <a:effectLst/>
                        </a:rPr>
                        <a:t>를 예측 불가능한 협업 파트너</a:t>
                      </a:r>
                      <a:r>
                        <a:rPr lang="en-US" sz="1600">
                          <a:effectLst/>
                        </a:rPr>
                        <a:t>, </a:t>
                      </a:r>
                      <a:r>
                        <a:rPr lang="ko-KR" sz="1600">
                          <a:effectLst/>
                        </a:rPr>
                        <a:t>탐구 대상</a:t>
                      </a:r>
                      <a:r>
                        <a:rPr lang="en-US" sz="1600">
                          <a:effectLst/>
                        </a:rPr>
                        <a:t>, </a:t>
                      </a:r>
                      <a:r>
                        <a:rPr lang="ko-KR" sz="1600">
                          <a:effectLst/>
                        </a:rPr>
                        <a:t>또는 비판의 대상으로 인식</a:t>
                      </a:r>
                      <a:endParaRPr lang="ko-KR" sz="16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 err="1">
                          <a:effectLst/>
                        </a:rPr>
                        <a:t>소우웬</a:t>
                      </a:r>
                      <a:r>
                        <a:rPr lang="ko-KR" sz="1600" dirty="0">
                          <a:effectLst/>
                        </a:rPr>
                        <a:t> 충은 로봇을 퍼포먼스의 파트너로 여기며 인간</a:t>
                      </a: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ko-KR" sz="1600" dirty="0">
                          <a:effectLst/>
                        </a:rPr>
                        <a:t>기계의 협력적 행위자성을 탐구한다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5772" marR="85772" marT="57181" marB="57181"/>
                </a:tc>
                <a:extLst>
                  <a:ext uri="{0D108BD9-81ED-4DB2-BD59-A6C34878D82A}">
                    <a16:rowId xmlns:a16="http://schemas.microsoft.com/office/drawing/2014/main" val="1069277371"/>
                  </a:ext>
                </a:extLst>
              </a:tr>
              <a:tr h="1560097">
                <a:tc rowSpan="2"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b="1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협업의 기술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altLang="en-US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팀 구조</a:t>
                      </a:r>
                      <a:endParaRPr lang="ko-KR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개인 작가 또는 소규모 </a:t>
                      </a:r>
                      <a:r>
                        <a:rPr lang="ko-KR" sz="160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어시스턴트와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협업</a:t>
                      </a:r>
                      <a:endParaRPr lang="ko-KR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데이터 과학자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엔지니어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디자이너 등 다양한 전문가로 구성된 융합 팀을 리드</a:t>
                      </a:r>
                      <a:endParaRPr lang="ko-KR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레픽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아나돌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스튜디오는 디자이너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건축가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데이터 과학자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연구원 등으로 구성된 다국적 팀이다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extLst>
                  <a:ext uri="{0D108BD9-81ED-4DB2-BD59-A6C34878D82A}">
                    <a16:rowId xmlns:a16="http://schemas.microsoft.com/office/drawing/2014/main" val="1914072204"/>
                  </a:ext>
                </a:extLst>
              </a:tr>
              <a:tr h="12574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프로젝트 관리</a:t>
                      </a:r>
                      <a:endParaRPr lang="ko-KR" sz="200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작품 구상 및 제작 중심의 비정형적 프로세스</a:t>
                      </a:r>
                      <a:endParaRPr lang="ko-KR" sz="200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문제 정의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배포에 이르는 체계적인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R&amp;D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프로젝트 관리</a:t>
                      </a:r>
                      <a:endParaRPr lang="ko-KR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소우웬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충의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D.O.U.G.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프로젝트는 세대를 거치며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모방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→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기억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→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상호작용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진화하는 장기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R&amp;D </a:t>
                      </a:r>
                      <a:r>
                        <a:rPr lang="ko-KR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프로젝트다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extLst>
                  <a:ext uri="{0D108BD9-81ED-4DB2-BD59-A6C34878D82A}">
                    <a16:rowId xmlns:a16="http://schemas.microsoft.com/office/drawing/2014/main" val="4228596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747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706B5-EDE4-014A-1388-9D54741B2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9EC967-A0F8-3E04-6FE2-CE26D3D0F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4.2. </a:t>
            </a:r>
            <a:r>
              <a:rPr lang="ko-KR" altLang="ko-KR" sz="1600" b="1" dirty="0"/>
              <a:t>현황 진단</a:t>
            </a:r>
            <a:r>
              <a:rPr lang="en-US" altLang="ko-KR" sz="1600" b="1" dirty="0"/>
              <a:t>: </a:t>
            </a:r>
            <a:r>
              <a:rPr lang="ko-KR" altLang="ko-KR" sz="1600" b="1" dirty="0"/>
              <a:t>부산의 기회와 결핍 요인 분석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'</a:t>
            </a:r>
            <a:r>
              <a:rPr lang="ko-KR" altLang="ko-KR" sz="1600" dirty="0"/>
              <a:t>시스템 </a:t>
            </a:r>
            <a:r>
              <a:rPr lang="ko-KR" altLang="ko-KR" sz="1600" dirty="0" err="1"/>
              <a:t>빌더</a:t>
            </a:r>
            <a:r>
              <a:rPr lang="en-US" altLang="ko-KR" sz="1600" dirty="0"/>
              <a:t>'</a:t>
            </a:r>
            <a:r>
              <a:rPr lang="ko-KR" altLang="ko-KR" sz="1600" dirty="0"/>
              <a:t>라는 명확한 목표를 설정했다면</a:t>
            </a:r>
            <a:r>
              <a:rPr lang="en-US" altLang="ko-KR" sz="1600" dirty="0"/>
              <a:t>, </a:t>
            </a:r>
            <a:r>
              <a:rPr lang="ko-KR" altLang="ko-KR" sz="1600" dirty="0"/>
              <a:t>다음 단계는 현재 부산의 생태계가 이 목표를 달성하기에 어떤 잠재력을 가지고 있으며</a:t>
            </a:r>
            <a:r>
              <a:rPr lang="en-US" altLang="ko-KR" sz="1600" dirty="0"/>
              <a:t>, </a:t>
            </a:r>
            <a:r>
              <a:rPr lang="ko-KR" altLang="ko-KR" sz="1600" dirty="0"/>
              <a:t>어떤 결정적인 요소들이 부족한지를 냉철하게 분석하는 것이다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단순한 자산 목록화나 문제점 지적을 넘어</a:t>
            </a:r>
            <a:r>
              <a:rPr lang="en-US" altLang="ko-KR" sz="1600" dirty="0"/>
              <a:t>, </a:t>
            </a:r>
            <a:r>
              <a:rPr lang="ko-KR" altLang="ko-KR" sz="1600" dirty="0"/>
              <a:t>전략적 개입이 필요한 지점을 정확히 식별하기 위한 필수적인 과정이다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4.2.1. </a:t>
            </a:r>
            <a:r>
              <a:rPr lang="ko-KR" altLang="ko-KR" sz="1600" b="1" dirty="0"/>
              <a:t>강점</a:t>
            </a:r>
            <a:r>
              <a:rPr lang="en-US" altLang="ko-KR" sz="1600" b="1" dirty="0"/>
              <a:t>(Strengths) </a:t>
            </a:r>
            <a:r>
              <a:rPr lang="ko-KR" altLang="ko-KR" sz="1600" b="1" dirty="0"/>
              <a:t>및 기회</a:t>
            </a:r>
            <a:r>
              <a:rPr lang="en-US" altLang="ko-KR" sz="1600" b="1" dirty="0"/>
              <a:t>(Opportunities): </a:t>
            </a:r>
            <a:r>
              <a:rPr lang="ko-KR" altLang="ko-KR" sz="1600" b="1" dirty="0"/>
              <a:t>잠재력의 재발견</a:t>
            </a:r>
          </a:p>
          <a:p>
            <a:pPr>
              <a:lnSpc>
                <a:spcPct val="150000"/>
              </a:lnSpc>
            </a:pPr>
            <a:r>
              <a:rPr lang="ko-KR" altLang="ko-KR" sz="1600" dirty="0"/>
              <a:t>부산은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예술의</a:t>
            </a:r>
            <a:r>
              <a:rPr lang="en-US" altLang="ko-KR" sz="1600" dirty="0"/>
              <a:t> '</a:t>
            </a:r>
            <a:r>
              <a:rPr lang="ko-KR" altLang="ko-KR" sz="1600" dirty="0"/>
              <a:t>생산자 도시</a:t>
            </a:r>
            <a:r>
              <a:rPr lang="en-US" altLang="ko-KR" sz="1600" dirty="0"/>
              <a:t>'</a:t>
            </a:r>
            <a:r>
              <a:rPr lang="ko-KR" altLang="ko-KR" sz="1600" dirty="0"/>
              <a:t>로 도약할 수 있는 독특하고 강력한 자산을 이미 보유하고 있다</a:t>
            </a:r>
            <a:r>
              <a:rPr lang="en-US" altLang="ko-KR" sz="1600" dirty="0"/>
              <a:t>. </a:t>
            </a:r>
            <a:r>
              <a:rPr lang="ko-KR" altLang="ko-KR" sz="1600" dirty="0"/>
              <a:t>문제는 이 자산들이 아직 충분히 발견되고 연결되지 않았다는 점이다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 fontAlgn="base">
              <a:lnSpc>
                <a:spcPct val="150000"/>
              </a:lnSpc>
            </a:pPr>
            <a:r>
              <a:rPr lang="ko-KR" altLang="ko-KR" sz="1600" b="1" dirty="0"/>
              <a:t>세계적으로 희소한</a:t>
            </a:r>
            <a:r>
              <a:rPr lang="en-US" altLang="ko-KR" sz="1600" b="1" dirty="0"/>
              <a:t> '</a:t>
            </a:r>
            <a:r>
              <a:rPr lang="ko-KR" altLang="ko-KR" sz="1600" b="1" dirty="0"/>
              <a:t>데이터</a:t>
            </a:r>
            <a:r>
              <a:rPr lang="en-US" altLang="ko-KR" sz="1600" b="1" dirty="0"/>
              <a:t>-DNA'</a:t>
            </a:r>
            <a:r>
              <a:rPr lang="ko-KR" altLang="ko-KR" sz="1600" b="1" dirty="0"/>
              <a:t>를 보유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본 보고서 원문에서 강조했듯이</a:t>
            </a:r>
            <a:r>
              <a:rPr lang="en-US" altLang="ko-KR" sz="1600" dirty="0"/>
              <a:t>, </a:t>
            </a:r>
            <a:r>
              <a:rPr lang="ko-KR" altLang="ko-KR" sz="1600" dirty="0"/>
              <a:t>부산은</a:t>
            </a:r>
            <a:r>
              <a:rPr lang="en-US" altLang="ko-KR" sz="1600" dirty="0"/>
              <a:t> '</a:t>
            </a:r>
            <a:r>
              <a:rPr lang="ko-KR" altLang="ko-KR" sz="1600" dirty="0"/>
              <a:t>역동적인 대비</a:t>
            </a:r>
            <a:r>
              <a:rPr lang="en-US" altLang="ko-KR" sz="1600" dirty="0"/>
              <a:t>'</a:t>
            </a:r>
            <a:r>
              <a:rPr lang="ko-KR" altLang="ko-KR" sz="1600" dirty="0"/>
              <a:t>로 정의되는 도시다</a:t>
            </a:r>
            <a:r>
              <a:rPr lang="en-US" altLang="ko-KR" sz="1600" dirty="0"/>
              <a:t>. </a:t>
            </a:r>
            <a:r>
              <a:rPr lang="ko-KR" altLang="ko-KR" sz="1600" dirty="0"/>
              <a:t>세계</a:t>
            </a:r>
            <a:r>
              <a:rPr lang="en-US" altLang="ko-KR" sz="1600" dirty="0"/>
              <a:t> 5</a:t>
            </a:r>
            <a:r>
              <a:rPr lang="ko-KR" altLang="ko-KR" sz="1600" dirty="0"/>
              <a:t>위권의 항만 물류 데이터</a:t>
            </a:r>
            <a:r>
              <a:rPr lang="en-US" altLang="ko-KR" sz="1600" dirty="0"/>
              <a:t>, </a:t>
            </a:r>
            <a:r>
              <a:rPr lang="ko-KR" altLang="ko-KR" sz="1600" dirty="0"/>
              <a:t>한국전쟁 피란수도의 역사적 기록</a:t>
            </a:r>
            <a:r>
              <a:rPr lang="en-US" altLang="ko-KR" sz="1600" dirty="0"/>
              <a:t>, </a:t>
            </a:r>
            <a:r>
              <a:rPr lang="ko-KR" altLang="ko-KR" sz="1600" dirty="0"/>
              <a:t>독특한 언어적 특성을 지닌 사투리 데이터</a:t>
            </a:r>
            <a:r>
              <a:rPr lang="en-US" altLang="ko-KR" sz="1600" dirty="0"/>
              <a:t>, </a:t>
            </a:r>
            <a:r>
              <a:rPr lang="ko-KR" altLang="ko-KR" sz="1600" dirty="0"/>
              <a:t>해안선과 강 하구의 복잡한 생태 데이터 등은 다른 어떤 도시도 모방할 수 없는 부산 고유의 원재료다</a:t>
            </a:r>
            <a:r>
              <a:rPr lang="en-US" altLang="ko-KR" sz="1600" dirty="0"/>
              <a:t>. </a:t>
            </a:r>
            <a:r>
              <a:rPr lang="ko-KR" altLang="ko-KR" sz="1600" dirty="0"/>
              <a:t>이러한</a:t>
            </a:r>
            <a:r>
              <a:rPr lang="en-US" altLang="ko-KR" sz="1600" dirty="0"/>
              <a:t> '</a:t>
            </a:r>
            <a:r>
              <a:rPr lang="ko-KR" altLang="ko-KR" sz="1600" dirty="0" err="1"/>
              <a:t>하이퍼</a:t>
            </a:r>
            <a:r>
              <a:rPr lang="en-US" altLang="ko-KR" sz="1600" dirty="0"/>
              <a:t>-</a:t>
            </a:r>
            <a:r>
              <a:rPr lang="ko-KR" altLang="ko-KR" sz="1600" dirty="0"/>
              <a:t>로컬</a:t>
            </a:r>
            <a:r>
              <a:rPr lang="en-US" altLang="ko-KR" sz="1600" dirty="0"/>
              <a:t>' </a:t>
            </a:r>
            <a:r>
              <a:rPr lang="ko-KR" altLang="ko-KR" sz="1600" dirty="0"/>
              <a:t>데이터는 </a:t>
            </a:r>
            <a:r>
              <a:rPr lang="ko-KR" altLang="ko-KR" sz="1600" dirty="0" err="1"/>
              <a:t>레픽</a:t>
            </a:r>
            <a:r>
              <a:rPr lang="ko-KR" altLang="ko-KR" sz="1600" dirty="0"/>
              <a:t> </a:t>
            </a:r>
            <a:r>
              <a:rPr lang="ko-KR" altLang="ko-KR" sz="1600" dirty="0" err="1"/>
              <a:t>아나돌이</a:t>
            </a:r>
            <a:r>
              <a:rPr lang="ko-KR" altLang="ko-KR" sz="1600" dirty="0"/>
              <a:t> 특정 기관의 아카이브를 활용하듯</a:t>
            </a:r>
            <a:r>
              <a:rPr lang="en-US" altLang="ko-KR" sz="1600" dirty="0"/>
              <a:t>, </a:t>
            </a:r>
            <a:r>
              <a:rPr lang="ko-KR" altLang="ko-KR" sz="1600" dirty="0"/>
              <a:t>전 세계인의 공감을 얻으면서도 부산에서만 나올 수 있는</a:t>
            </a:r>
            <a:r>
              <a:rPr lang="en-US" altLang="ko-KR" sz="1600" dirty="0"/>
              <a:t> '</a:t>
            </a:r>
            <a:r>
              <a:rPr lang="ko-KR" altLang="ko-KR" sz="1600" dirty="0" err="1"/>
              <a:t>글로컬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Glocal</a:t>
            </a:r>
            <a:r>
              <a:rPr lang="en-US" altLang="ko-KR" sz="1600" dirty="0"/>
              <a:t>)' AI </a:t>
            </a:r>
            <a:r>
              <a:rPr lang="ko-KR" altLang="ko-KR" sz="1600" dirty="0"/>
              <a:t>예술을 탄생시킬 수 있는 핵심 자산이다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632901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20669-540D-488A-38A1-E48C05686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AE50D-BCB9-DFA2-D8B6-F628A922A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9" y="78206"/>
            <a:ext cx="10515600" cy="6653462"/>
          </a:xfrm>
        </p:spPr>
        <p:txBody>
          <a:bodyPr>
            <a:no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ko-KR" sz="1400" b="1" dirty="0"/>
              <a:t>제도적 인프라의 초석이 마련</a:t>
            </a:r>
            <a:r>
              <a:rPr lang="en-US" altLang="ko-KR" sz="1400" b="1" dirty="0"/>
              <a:t>:</a:t>
            </a:r>
            <a:r>
              <a:rPr lang="en-US" altLang="ko-KR" sz="1400" dirty="0"/>
              <a:t> </a:t>
            </a:r>
            <a:r>
              <a:rPr lang="ko-KR" altLang="ko-KR" sz="1400" dirty="0"/>
              <a:t>부산은 이미 다양한 기관을 통해</a:t>
            </a:r>
            <a:r>
              <a:rPr lang="en-US" altLang="ko-KR" sz="1400" dirty="0"/>
              <a:t> AI </a:t>
            </a:r>
            <a:r>
              <a:rPr lang="ko-KR" altLang="ko-KR" sz="1400" dirty="0"/>
              <a:t>예술 생태계 구축에 필요한 기반을 다져왔다</a:t>
            </a:r>
            <a:r>
              <a:rPr lang="en-US" altLang="ko-KR" sz="1400" dirty="0"/>
              <a:t>. </a:t>
            </a:r>
            <a:r>
              <a:rPr lang="ko-KR" altLang="ko-KR" sz="1400" dirty="0"/>
              <a:t>부산현대미술관</a:t>
            </a:r>
            <a:r>
              <a:rPr lang="en-US" altLang="ko-KR" sz="1400" dirty="0"/>
              <a:t>(MoCA)</a:t>
            </a:r>
            <a:r>
              <a:rPr lang="ko-KR" altLang="ko-KR" sz="1400" dirty="0"/>
              <a:t>은 《지속 가능한 미술관》</a:t>
            </a:r>
            <a:r>
              <a:rPr lang="en-US" altLang="ko-KR" sz="1400" dirty="0"/>
              <a:t>, </a:t>
            </a:r>
            <a:r>
              <a:rPr lang="ko-KR" altLang="ko-KR" sz="1400" dirty="0"/>
              <a:t>《사물 </a:t>
            </a:r>
            <a:r>
              <a:rPr lang="ko-KR" altLang="ko-KR" sz="1400" dirty="0" err="1"/>
              <a:t>유람》과</a:t>
            </a:r>
            <a:r>
              <a:rPr lang="ko-KR" altLang="ko-KR" sz="1400" dirty="0"/>
              <a:t> 같은 기획전을 통해 기술과 생태</a:t>
            </a:r>
            <a:r>
              <a:rPr lang="en-US" altLang="ko-KR" sz="1400" dirty="0"/>
              <a:t>, </a:t>
            </a:r>
            <a:r>
              <a:rPr lang="ko-KR" altLang="ko-KR" sz="1400" dirty="0"/>
              <a:t>미디어 아트에 대한 담론을 지속적으로 생산하고 있으며</a:t>
            </a:r>
            <a:r>
              <a:rPr lang="en-US" altLang="ko-KR" sz="1400" dirty="0"/>
              <a:t>, </a:t>
            </a:r>
            <a:r>
              <a:rPr lang="ko-KR" altLang="ko-KR" sz="1400" dirty="0"/>
              <a:t>특히</a:t>
            </a:r>
            <a:r>
              <a:rPr lang="en-US" altLang="ko-KR" sz="1400" dirty="0"/>
              <a:t> '</a:t>
            </a:r>
            <a:r>
              <a:rPr lang="ko-KR" altLang="ko-KR" sz="1400" dirty="0" err="1"/>
              <a:t>부산모카</a:t>
            </a:r>
            <a:r>
              <a:rPr lang="ko-KR" altLang="ko-KR" sz="1400" dirty="0"/>
              <a:t> 플랫폼</a:t>
            </a:r>
            <a:r>
              <a:rPr lang="en-US" altLang="ko-KR" sz="1400" dirty="0"/>
              <a:t>'</a:t>
            </a:r>
            <a:r>
              <a:rPr lang="ko-KR" altLang="ko-KR" sz="1400" dirty="0"/>
              <a:t>을 통해</a:t>
            </a:r>
            <a:r>
              <a:rPr lang="en-US" altLang="ko-KR" sz="1400" dirty="0"/>
              <a:t> AI </a:t>
            </a:r>
            <a:r>
              <a:rPr lang="ko-KR" altLang="ko-KR" sz="1400" dirty="0"/>
              <a:t>아트를 포함한 뉴미디어 작품을 적극적으로 선보이고 있다</a:t>
            </a:r>
            <a:r>
              <a:rPr lang="en-US" altLang="ko-KR" sz="1400" dirty="0"/>
              <a:t>. </a:t>
            </a:r>
            <a:r>
              <a:rPr lang="ko-KR" altLang="ko-KR" sz="1400" dirty="0" err="1"/>
              <a:t>부산정보산업진흥원</a:t>
            </a:r>
            <a:r>
              <a:rPr lang="en-US" altLang="ko-KR" sz="1400" dirty="0"/>
              <a:t>(BIPA)</a:t>
            </a:r>
            <a:r>
              <a:rPr lang="ko-KR" altLang="ko-KR" sz="1400" dirty="0"/>
              <a:t>은</a:t>
            </a:r>
            <a:r>
              <a:rPr lang="en-US" altLang="ko-KR" sz="1400" dirty="0"/>
              <a:t> '</a:t>
            </a:r>
            <a:r>
              <a:rPr lang="ko-KR" altLang="ko-KR" sz="1400" dirty="0"/>
              <a:t>성장형</a:t>
            </a:r>
            <a:r>
              <a:rPr lang="en-US" altLang="ko-KR" sz="1400" dirty="0"/>
              <a:t> AI</a:t>
            </a:r>
            <a:r>
              <a:rPr lang="ko-KR" altLang="ko-KR" sz="1400" dirty="0"/>
              <a:t>융합 콘텐츠 제작지원</a:t>
            </a:r>
            <a:r>
              <a:rPr lang="en-US" altLang="ko-KR" sz="1400" dirty="0"/>
              <a:t>', 'AI </a:t>
            </a:r>
            <a:r>
              <a:rPr lang="ko-KR" altLang="ko-KR" sz="1400" dirty="0"/>
              <a:t>기업 사업화 지원</a:t>
            </a:r>
            <a:r>
              <a:rPr lang="en-US" altLang="ko-KR" sz="1400" dirty="0"/>
              <a:t>' </a:t>
            </a:r>
            <a:r>
              <a:rPr lang="ko-KR" altLang="ko-KR" sz="1400" dirty="0"/>
              <a:t>등 구체적인 지원 사업을 통해 지역</a:t>
            </a:r>
            <a:r>
              <a:rPr lang="en-US" altLang="ko-KR" sz="1400" dirty="0"/>
              <a:t> AI </a:t>
            </a:r>
            <a:r>
              <a:rPr lang="ko-KR" altLang="ko-KR" sz="1400" dirty="0"/>
              <a:t>기업과 콘텐츠 제작사를 육성하고 있다</a:t>
            </a:r>
            <a:r>
              <a:rPr lang="en-US" altLang="ko-KR" sz="1400" dirty="0"/>
              <a:t>. </a:t>
            </a:r>
            <a:r>
              <a:rPr lang="ko-KR" altLang="ko-KR" sz="1400" dirty="0"/>
              <a:t>이는 예술과 기술을 지원하는 양대 축이 이미 존재함을 의미한다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0" fontAlgn="base">
              <a:lnSpc>
                <a:spcPct val="150000"/>
              </a:lnSpc>
            </a:pPr>
            <a:r>
              <a:rPr lang="ko-KR" altLang="ko-KR" sz="1400" b="1" dirty="0"/>
              <a:t>강력한 정책적 의지</a:t>
            </a:r>
            <a:r>
              <a:rPr lang="en-US" altLang="ko-KR" sz="1400" b="1" dirty="0"/>
              <a:t>:</a:t>
            </a:r>
            <a:r>
              <a:rPr lang="en-US" altLang="ko-KR" sz="1400" dirty="0"/>
              <a:t> </a:t>
            </a:r>
            <a:r>
              <a:rPr lang="ko-KR" altLang="ko-KR" sz="1400" dirty="0"/>
              <a:t>최근 부산광역시의회는</a:t>
            </a:r>
            <a:r>
              <a:rPr lang="en-US" altLang="ko-KR" sz="1400" dirty="0"/>
              <a:t> '</a:t>
            </a:r>
            <a:r>
              <a:rPr lang="ko-KR" altLang="ko-KR" sz="1400" dirty="0"/>
              <a:t>인공지능 산업 육성 및 도입</a:t>
            </a:r>
            <a:r>
              <a:rPr lang="en-US" altLang="ko-KR" sz="1400" dirty="0"/>
              <a:t>·</a:t>
            </a:r>
            <a:r>
              <a:rPr lang="ko-KR" altLang="ko-KR" sz="1400" dirty="0"/>
              <a:t>활용 활성화에 관한 </a:t>
            </a:r>
            <a:r>
              <a:rPr lang="ko-KR" altLang="ko-KR" sz="1400" dirty="0" err="1"/>
              <a:t>조례안</a:t>
            </a:r>
            <a:r>
              <a:rPr lang="en-US" altLang="ko-KR" sz="1400" dirty="0"/>
              <a:t>'</a:t>
            </a:r>
            <a:r>
              <a:rPr lang="ko-KR" altLang="ko-KR" sz="1400" dirty="0"/>
              <a:t>을 통과시키며</a:t>
            </a:r>
            <a:r>
              <a:rPr lang="en-US" altLang="ko-KR" sz="1400" dirty="0"/>
              <a:t> AI </a:t>
            </a:r>
            <a:r>
              <a:rPr lang="ko-KR" altLang="ko-KR" sz="1400" dirty="0"/>
              <a:t>산업 육성을 위한 제도적 기반을 마련했다</a:t>
            </a:r>
            <a:r>
              <a:rPr lang="en-US" altLang="ko-KR" sz="1400" dirty="0"/>
              <a:t>. </a:t>
            </a:r>
            <a:r>
              <a:rPr lang="ko-KR" altLang="ko-KR" sz="1400" dirty="0"/>
              <a:t>이는</a:t>
            </a:r>
            <a:r>
              <a:rPr lang="en-US" altLang="ko-KR" sz="1400" dirty="0"/>
              <a:t> AI</a:t>
            </a:r>
            <a:r>
              <a:rPr lang="ko-KR" altLang="ko-KR" sz="1400" dirty="0"/>
              <a:t>를 단순한 기술이 아닌 도시의 미래를 바꿀 전략 자산으로 인식하고 있음을 보여준다</a:t>
            </a:r>
            <a:r>
              <a:rPr lang="en-US" altLang="ko-KR" sz="1400" dirty="0"/>
              <a:t>. </a:t>
            </a:r>
            <a:r>
              <a:rPr lang="ko-KR" altLang="ko-KR" sz="1400" dirty="0"/>
              <a:t>이러한 조례는 기존의</a:t>
            </a:r>
            <a:r>
              <a:rPr lang="en-US" altLang="ko-KR" sz="1400" dirty="0"/>
              <a:t> '</a:t>
            </a:r>
            <a:r>
              <a:rPr lang="ko-KR" altLang="ko-KR" sz="1400" dirty="0"/>
              <a:t>빅데이터 활용 및 산업 육성 조례</a:t>
            </a:r>
            <a:r>
              <a:rPr lang="en-US" altLang="ko-KR" sz="1400" dirty="0"/>
              <a:t>'</a:t>
            </a:r>
            <a:r>
              <a:rPr lang="ko-KR" altLang="ko-KR" sz="1400" dirty="0"/>
              <a:t>와 맞물려</a:t>
            </a:r>
            <a:r>
              <a:rPr lang="en-US" altLang="ko-KR" sz="1400" dirty="0"/>
              <a:t>, </a:t>
            </a:r>
            <a:r>
              <a:rPr lang="ko-KR" altLang="ko-KR" sz="1400" dirty="0"/>
              <a:t>공공데이터 개방과 활용을 촉진하고</a:t>
            </a:r>
            <a:r>
              <a:rPr lang="en-US" altLang="ko-KR" sz="1400" dirty="0"/>
              <a:t>, </a:t>
            </a:r>
            <a:r>
              <a:rPr lang="ko-KR" altLang="ko-KR" sz="1400" dirty="0"/>
              <a:t>관련 전문인력 양성과 창업을 지원하는 정책적 근거가 된다</a:t>
            </a:r>
            <a:r>
              <a:rPr lang="en-US" altLang="ko-KR" sz="1400" dirty="0"/>
              <a:t>. </a:t>
            </a:r>
            <a:r>
              <a:rPr lang="ko-KR" altLang="ko-KR" sz="1400" dirty="0"/>
              <a:t>이러한 강력한 정책적 의지는 향후 제안될 대규모 프로젝트를 추진하는 데 있어 결정적인 동력이 될 수 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이러한 밝은 잠재력에도 불구하고</a:t>
            </a:r>
            <a:r>
              <a:rPr lang="en-US" altLang="ko-KR" sz="1400" dirty="0"/>
              <a:t>, </a:t>
            </a:r>
            <a:r>
              <a:rPr lang="ko-KR" altLang="ko-KR" sz="1400" dirty="0"/>
              <a:t>현재 부산의 생태계는</a:t>
            </a:r>
            <a:r>
              <a:rPr lang="en-US" altLang="ko-KR" sz="1400" dirty="0"/>
              <a:t> '</a:t>
            </a:r>
            <a:r>
              <a:rPr lang="ko-KR" altLang="ko-KR" sz="1400" dirty="0"/>
              <a:t>시스템 </a:t>
            </a:r>
            <a:r>
              <a:rPr lang="ko-KR" altLang="ko-KR" sz="1400" dirty="0" err="1"/>
              <a:t>빌더</a:t>
            </a:r>
            <a:r>
              <a:rPr lang="en-US" altLang="ko-KR" sz="1400" dirty="0"/>
              <a:t>'</a:t>
            </a:r>
            <a:r>
              <a:rPr lang="ko-KR" altLang="ko-KR" sz="1400" dirty="0"/>
              <a:t>를 </a:t>
            </a:r>
            <a:r>
              <a:rPr lang="ko-KR" altLang="ko-KR" sz="1400" dirty="0" err="1"/>
              <a:t>길러내기에는</a:t>
            </a:r>
            <a:r>
              <a:rPr lang="ko-KR" altLang="ko-KR" sz="1400" dirty="0"/>
              <a:t> 몇 가지 구조적이고 치명적인 결함을 안고 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lvl="0" fontAlgn="base">
              <a:lnSpc>
                <a:spcPct val="150000"/>
              </a:lnSpc>
            </a:pPr>
            <a:r>
              <a:rPr lang="en-US" altLang="ko-KR" sz="1400" b="1" dirty="0"/>
              <a:t>'</a:t>
            </a:r>
            <a:r>
              <a:rPr lang="ko-KR" altLang="ko-KR" sz="1400" b="1" dirty="0"/>
              <a:t>거대한 단절</a:t>
            </a:r>
            <a:r>
              <a:rPr lang="en-US" altLang="ko-KR" sz="1400" b="1" dirty="0"/>
              <a:t>(The Great Silo)', </a:t>
            </a:r>
            <a:r>
              <a:rPr lang="ko-KR" altLang="ko-KR" sz="1400" b="1" dirty="0"/>
              <a:t>즉 예술</a:t>
            </a:r>
            <a:r>
              <a:rPr lang="en-US" altLang="ko-KR" sz="1400" b="1" dirty="0"/>
              <a:t>-</a:t>
            </a:r>
            <a:r>
              <a:rPr lang="ko-KR" altLang="ko-KR" sz="1400" b="1" dirty="0"/>
              <a:t>기술</a:t>
            </a:r>
            <a:r>
              <a:rPr lang="en-US" altLang="ko-KR" sz="1400" b="1" dirty="0"/>
              <a:t>-</a:t>
            </a:r>
            <a:r>
              <a:rPr lang="ko-KR" altLang="ko-KR" sz="1400" b="1" dirty="0"/>
              <a:t>학계의 분리</a:t>
            </a:r>
            <a:r>
              <a:rPr lang="en-US" altLang="ko-KR" sz="1400" b="1" dirty="0"/>
              <a:t>:</a:t>
            </a:r>
            <a:r>
              <a:rPr lang="en-US" altLang="ko-KR" sz="1400" dirty="0"/>
              <a:t> </a:t>
            </a:r>
            <a:r>
              <a:rPr lang="ko-KR" altLang="ko-KR" sz="1400" dirty="0"/>
              <a:t>현재 부산의 자원들은 각자의 영역 안에 고립되어 시너지를 내지 못하고 있다</a:t>
            </a:r>
            <a:r>
              <a:rPr lang="en-US" altLang="ko-KR" sz="1400" dirty="0"/>
              <a:t>. </a:t>
            </a:r>
            <a:r>
              <a:rPr lang="ko-KR" altLang="ko-KR" sz="1400" dirty="0"/>
              <a:t>부산대학교와 부경대학교 등 지역 주요 대학들은 인공지능 관련 학과를 운영하고 있지만</a:t>
            </a:r>
            <a:r>
              <a:rPr lang="en-US" altLang="ko-KR" sz="1400" dirty="0"/>
              <a:t>, </a:t>
            </a:r>
            <a:r>
              <a:rPr lang="ko-KR" altLang="ko-KR" sz="1400" dirty="0"/>
              <a:t>커리큘럼을 살펴보면 대부분 공과대학이나 교육대학 내에 편제되어 있어 컴퓨터 공학 기술 교육에 치중되어 있다</a:t>
            </a:r>
            <a:r>
              <a:rPr lang="en-US" altLang="ko-KR" sz="1400" dirty="0"/>
              <a:t>. </a:t>
            </a:r>
            <a:r>
              <a:rPr lang="ko-KR" altLang="ko-KR" sz="1400" dirty="0"/>
              <a:t>예술대학의 미학</a:t>
            </a:r>
            <a:r>
              <a:rPr lang="en-US" altLang="ko-KR" sz="1400" dirty="0"/>
              <a:t>, </a:t>
            </a:r>
            <a:r>
              <a:rPr lang="ko-KR" altLang="ko-KR" sz="1400" dirty="0"/>
              <a:t>비평 이론</a:t>
            </a:r>
            <a:r>
              <a:rPr lang="en-US" altLang="ko-KR" sz="1400" dirty="0"/>
              <a:t>, </a:t>
            </a:r>
            <a:r>
              <a:rPr lang="ko-KR" altLang="ko-KR" sz="1400" dirty="0"/>
              <a:t>조형 훈련과 공과대학의 알고리즘</a:t>
            </a:r>
            <a:r>
              <a:rPr lang="en-US" altLang="ko-KR" sz="1400" dirty="0"/>
              <a:t>, </a:t>
            </a:r>
            <a:r>
              <a:rPr lang="ko-KR" altLang="ko-KR" sz="1400" dirty="0"/>
              <a:t>데이터 구조</a:t>
            </a:r>
            <a:r>
              <a:rPr lang="en-US" altLang="ko-KR" sz="1400" dirty="0"/>
              <a:t>, </a:t>
            </a:r>
            <a:r>
              <a:rPr lang="ko-KR" altLang="ko-KR" sz="1400" dirty="0" err="1"/>
              <a:t>머신러닝</a:t>
            </a:r>
            <a:r>
              <a:rPr lang="ko-KR" altLang="ko-KR" sz="1400" dirty="0"/>
              <a:t> 교육이 유기적으로 결합된 융합 교과과정은 찾아보기 어렵다</a:t>
            </a:r>
            <a:r>
              <a:rPr lang="en-US" altLang="ko-KR" sz="1400" dirty="0"/>
              <a:t>. </a:t>
            </a:r>
            <a:r>
              <a:rPr lang="ko-KR" altLang="ko-KR" sz="1400" dirty="0"/>
              <a:t>이는</a:t>
            </a:r>
            <a:r>
              <a:rPr lang="en-US" altLang="ko-KR" sz="1400" dirty="0"/>
              <a:t> MIT </a:t>
            </a:r>
            <a:r>
              <a:rPr lang="ko-KR" altLang="ko-KR" sz="1400" dirty="0" err="1"/>
              <a:t>미디어랩이</a:t>
            </a:r>
            <a:r>
              <a:rPr lang="ko-KR" altLang="ko-KR" sz="1400" dirty="0"/>
              <a:t> 미디어 아트 앤 사이언스</a:t>
            </a:r>
            <a:r>
              <a:rPr lang="en-US" altLang="ko-KR" sz="1400" dirty="0"/>
              <a:t>(Media Arts and Sciences)</a:t>
            </a:r>
            <a:r>
              <a:rPr lang="ko-KR" altLang="ko-KR" sz="1400" dirty="0"/>
              <a:t>라는 학제간 프로그램을 통해 예술과 기술을 하나의 학문으로 융합한 것이나</a:t>
            </a:r>
            <a:r>
              <a:rPr lang="en-US" altLang="ko-KR" sz="1400" dirty="0"/>
              <a:t>, </a:t>
            </a:r>
            <a:r>
              <a:rPr lang="ko-KR" altLang="ko-KR" sz="1400" dirty="0"/>
              <a:t>서강대학교의 아트</a:t>
            </a:r>
            <a:r>
              <a:rPr lang="en-US" altLang="ko-KR" sz="1400" dirty="0"/>
              <a:t>&amp;</a:t>
            </a:r>
            <a:r>
              <a:rPr lang="ko-KR" altLang="ko-KR" sz="1400" dirty="0"/>
              <a:t>테크놀로지 학과가 성공적으로 운영되는 사례와 극명한 대조를 이룬다</a:t>
            </a:r>
            <a:r>
              <a:rPr lang="en-US" altLang="ko-KR" sz="1400" dirty="0"/>
              <a:t>. </a:t>
            </a:r>
            <a:r>
              <a:rPr lang="ko-KR" altLang="ko-KR" sz="1400" dirty="0"/>
              <a:t>이러한 학문적 단절은 기술을 이해하는 예술가와 예술을 이해하는 공학자가 배출되기 어려운 구조적 한계를 만든다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5351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472B8-002B-6FE8-915B-8E36351B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BA919-AA54-2D9D-21B5-124B79A4D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10" y="210553"/>
            <a:ext cx="10515600" cy="6208294"/>
          </a:xfrm>
        </p:spPr>
        <p:txBody>
          <a:bodyPr>
            <a:no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ko-KR" sz="1500" b="1" dirty="0"/>
              <a:t>본격적인</a:t>
            </a:r>
            <a:r>
              <a:rPr lang="en-US" altLang="ko-KR" sz="1500" b="1" dirty="0"/>
              <a:t> R&amp;D</a:t>
            </a:r>
            <a:r>
              <a:rPr lang="ko-KR" altLang="ko-KR" sz="1500" b="1" dirty="0"/>
              <a:t>를 위한 핵심 자원의 부족</a:t>
            </a:r>
            <a:r>
              <a:rPr lang="en-US" altLang="ko-KR" sz="1500" b="1" dirty="0"/>
              <a:t>:</a:t>
            </a:r>
            <a:r>
              <a:rPr lang="en-US" altLang="ko-KR" sz="1500" dirty="0"/>
              <a:t> </a:t>
            </a:r>
            <a:r>
              <a:rPr lang="ko-KR" altLang="ko-KR" sz="1500" dirty="0"/>
              <a:t>시스템 </a:t>
            </a:r>
            <a:r>
              <a:rPr lang="ko-KR" altLang="ko-KR" sz="1500" dirty="0" err="1"/>
              <a:t>빌더가</a:t>
            </a:r>
            <a:r>
              <a:rPr lang="ko-KR" altLang="ko-KR" sz="1500" dirty="0"/>
              <a:t> 되기 위해서는 막대한 컴퓨팅 자원이 필수적이다</a:t>
            </a:r>
            <a:r>
              <a:rPr lang="en-US" altLang="ko-KR" sz="1500" dirty="0"/>
              <a:t>. </a:t>
            </a:r>
            <a:r>
              <a:rPr lang="ko-KR" altLang="ko-KR" sz="1500" dirty="0"/>
              <a:t>새로운</a:t>
            </a:r>
            <a:r>
              <a:rPr lang="en-US" altLang="ko-KR" sz="1500" dirty="0"/>
              <a:t> AI </a:t>
            </a:r>
            <a:r>
              <a:rPr lang="ko-KR" altLang="ko-KR" sz="1500" dirty="0"/>
              <a:t>모델을 처음부터 훈련시키는 데는 수십</a:t>
            </a:r>
            <a:r>
              <a:rPr lang="en-US" altLang="ko-KR" sz="1500" dirty="0"/>
              <a:t>, </a:t>
            </a:r>
            <a:r>
              <a:rPr lang="ko-KR" altLang="ko-KR" sz="1500" dirty="0"/>
              <a:t>수백 개의 고성능</a:t>
            </a:r>
            <a:r>
              <a:rPr lang="en-US" altLang="ko-KR" sz="1500" dirty="0"/>
              <a:t> GPU</a:t>
            </a:r>
            <a:r>
              <a:rPr lang="ko-KR" altLang="ko-KR" sz="1500" dirty="0"/>
              <a:t>가 몇 주 또는 몇 달 동안 필요하며</a:t>
            </a:r>
            <a:r>
              <a:rPr lang="en-US" altLang="ko-KR" sz="1500" dirty="0"/>
              <a:t>, </a:t>
            </a:r>
            <a:r>
              <a:rPr lang="ko-KR" altLang="ko-KR" sz="1500" dirty="0"/>
              <a:t>이는 개인이나 소규모 팀이 감당하기 어려운 비용이다</a:t>
            </a:r>
            <a:r>
              <a:rPr lang="en-US" altLang="ko-KR" sz="1500" dirty="0"/>
              <a:t>. </a:t>
            </a:r>
            <a:r>
              <a:rPr lang="ko-KR" altLang="ko-KR" sz="1500" dirty="0"/>
              <a:t>현재 부산에는 예술가와 연구자들이 자유롭게 접근하여 실험할 수 있는 공유 고성능 컴퓨팅</a:t>
            </a:r>
            <a:r>
              <a:rPr lang="en-US" altLang="ko-KR" sz="1500" dirty="0"/>
              <a:t>(HPC) </a:t>
            </a:r>
            <a:r>
              <a:rPr lang="ko-KR" altLang="ko-KR" sz="1500" dirty="0"/>
              <a:t>인프라가 부재하다</a:t>
            </a:r>
            <a:r>
              <a:rPr lang="en-US" altLang="ko-KR" sz="1500" dirty="0"/>
              <a:t>. </a:t>
            </a:r>
            <a:r>
              <a:rPr lang="ko-KR" altLang="ko-KR" sz="1500" dirty="0"/>
              <a:t>또한</a:t>
            </a:r>
            <a:r>
              <a:rPr lang="en-US" altLang="ko-KR" sz="1500" dirty="0"/>
              <a:t>, </a:t>
            </a:r>
            <a:r>
              <a:rPr lang="ko-KR" altLang="ko-KR" sz="1500" dirty="0"/>
              <a:t>현재의 지원금 제도 역시 문제다</a:t>
            </a:r>
            <a:r>
              <a:rPr lang="en-US" altLang="ko-KR" sz="1500" dirty="0"/>
              <a:t>. BIPA</a:t>
            </a:r>
            <a:r>
              <a:rPr lang="ko-KR" altLang="ko-KR" sz="1500" dirty="0"/>
              <a:t>나 한국문화예술위원회의 지원 사업들은 대부분 단기적인 프로젝트 수행이나 상용화 가능한 콘텐츠 제작에 초점이 맞춰져 있다</a:t>
            </a:r>
            <a:r>
              <a:rPr lang="en-US" altLang="ko-KR" sz="1500" dirty="0"/>
              <a:t>. </a:t>
            </a:r>
            <a:r>
              <a:rPr lang="ko-KR" altLang="ko-KR" sz="1500" dirty="0"/>
              <a:t>이는 당장의 결과물을 요구하기 때문에</a:t>
            </a:r>
            <a:r>
              <a:rPr lang="en-US" altLang="ko-KR" sz="1500" dirty="0"/>
              <a:t>, </a:t>
            </a:r>
            <a:r>
              <a:rPr lang="ko-KR" altLang="ko-KR" sz="1500" dirty="0"/>
              <a:t>실패의 위험이 높고 장기간의 탐색이 필요한 근원적인</a:t>
            </a:r>
            <a:r>
              <a:rPr lang="en-US" altLang="ko-KR" sz="1500" dirty="0"/>
              <a:t> R&amp;D, </a:t>
            </a:r>
            <a:r>
              <a:rPr lang="ko-KR" altLang="ko-KR" sz="1500" dirty="0"/>
              <a:t>즉 시스템 빌딩 자체를 지원하기에는 부적합하다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 lvl="0" fontAlgn="base">
              <a:lnSpc>
                <a:spcPct val="150000"/>
              </a:lnSpc>
            </a:pPr>
            <a:r>
              <a:rPr lang="en-US" altLang="ko-KR" sz="1500" b="1" dirty="0"/>
              <a:t>'</a:t>
            </a:r>
            <a:r>
              <a:rPr lang="ko-KR" altLang="ko-KR" sz="1500" b="1" dirty="0" err="1"/>
              <a:t>응용가</a:t>
            </a:r>
            <a:r>
              <a:rPr lang="en-US" altLang="ko-KR" sz="1500" b="1" dirty="0"/>
              <a:t>' </a:t>
            </a:r>
            <a:r>
              <a:rPr lang="ko-KR" altLang="ko-KR" sz="1500" b="1" dirty="0"/>
              <a:t>중심의 문화적 인식</a:t>
            </a:r>
            <a:r>
              <a:rPr lang="en-US" altLang="ko-KR" sz="1500" b="1" dirty="0"/>
              <a:t>:</a:t>
            </a:r>
            <a:r>
              <a:rPr lang="en-US" altLang="ko-KR" sz="1500" dirty="0"/>
              <a:t> </a:t>
            </a:r>
            <a:r>
              <a:rPr lang="ko-KR" altLang="ko-KR" sz="1500" dirty="0"/>
              <a:t>본 보고서 원문에서 지적했듯이</a:t>
            </a:r>
            <a:r>
              <a:rPr lang="en-US" altLang="ko-KR" sz="1500" dirty="0"/>
              <a:t>, </a:t>
            </a:r>
            <a:r>
              <a:rPr lang="ko-KR" altLang="ko-KR" sz="1500" dirty="0"/>
              <a:t>국내에서는</a:t>
            </a:r>
            <a:r>
              <a:rPr lang="en-US" altLang="ko-KR" sz="1500" dirty="0"/>
              <a:t> AI</a:t>
            </a:r>
            <a:r>
              <a:rPr lang="ko-KR" altLang="ko-KR" sz="1500" dirty="0"/>
              <a:t>를 창의적으로</a:t>
            </a:r>
            <a:r>
              <a:rPr lang="en-US" altLang="ko-KR" sz="1500" dirty="0"/>
              <a:t> '</a:t>
            </a:r>
            <a:r>
              <a:rPr lang="ko-KR" altLang="ko-KR" sz="1500" dirty="0"/>
              <a:t>응용</a:t>
            </a:r>
            <a:r>
              <a:rPr lang="en-US" altLang="ko-KR" sz="1500" dirty="0"/>
              <a:t>'</a:t>
            </a:r>
            <a:r>
              <a:rPr lang="ko-KR" altLang="ko-KR" sz="1500" dirty="0"/>
              <a:t>하는 시도가 주를 이루고 있다</a:t>
            </a:r>
            <a:r>
              <a:rPr lang="en-US" altLang="ko-KR" sz="1500" dirty="0"/>
              <a:t>. </a:t>
            </a:r>
            <a:r>
              <a:rPr lang="ko-KR" altLang="ko-KR" sz="1500" dirty="0"/>
              <a:t>이는 그 자체로 가치 있는 일이지만</a:t>
            </a:r>
            <a:r>
              <a:rPr lang="en-US" altLang="ko-KR" sz="1500" dirty="0"/>
              <a:t>, </a:t>
            </a:r>
            <a:r>
              <a:rPr lang="ko-KR" altLang="ko-KR" sz="1500" dirty="0"/>
              <a:t>이러한 문화가 고착화될 경우 기술적 독창성을 추구하고 시스템 자체를 구축하려는 시도는</a:t>
            </a:r>
            <a:r>
              <a:rPr lang="en-US" altLang="ko-KR" sz="1500" dirty="0"/>
              <a:t> '</a:t>
            </a:r>
            <a:r>
              <a:rPr lang="ko-KR" altLang="ko-KR" sz="1500" dirty="0"/>
              <a:t>비효율적</a:t>
            </a:r>
            <a:r>
              <a:rPr lang="en-US" altLang="ko-KR" sz="1500" dirty="0"/>
              <a:t>'</a:t>
            </a:r>
            <a:r>
              <a:rPr lang="ko-KR" altLang="ko-KR" sz="1500" dirty="0"/>
              <a:t>이거나</a:t>
            </a:r>
            <a:r>
              <a:rPr lang="en-US" altLang="ko-KR" sz="1500" dirty="0"/>
              <a:t> '</a:t>
            </a:r>
            <a:r>
              <a:rPr lang="ko-KR" altLang="ko-KR" sz="1500" dirty="0"/>
              <a:t>불필요한</a:t>
            </a:r>
            <a:r>
              <a:rPr lang="en-US" altLang="ko-KR" sz="1500" dirty="0"/>
              <a:t>' </a:t>
            </a:r>
            <a:r>
              <a:rPr lang="ko-KR" altLang="ko-KR" sz="1500" dirty="0"/>
              <a:t>것으로 치부될 위험이 있다</a:t>
            </a:r>
            <a:r>
              <a:rPr lang="en-US" altLang="ko-KR" sz="1500" dirty="0"/>
              <a:t>. </a:t>
            </a:r>
            <a:r>
              <a:rPr lang="ko-KR" altLang="ko-KR" sz="1500" dirty="0"/>
              <a:t>예술계와 지원 기관</a:t>
            </a:r>
            <a:r>
              <a:rPr lang="en-US" altLang="ko-KR" sz="1500" dirty="0"/>
              <a:t>, </a:t>
            </a:r>
            <a:r>
              <a:rPr lang="ko-KR" altLang="ko-KR" sz="1500" dirty="0"/>
              <a:t>그리고 대중의 인식이</a:t>
            </a:r>
            <a:r>
              <a:rPr lang="en-US" altLang="ko-KR" sz="1500" dirty="0"/>
              <a:t> '</a:t>
            </a:r>
            <a:r>
              <a:rPr lang="ko-KR" altLang="ko-KR" sz="1500" dirty="0"/>
              <a:t>결과물</a:t>
            </a:r>
            <a:r>
              <a:rPr lang="en-US" altLang="ko-KR" sz="1500" dirty="0"/>
              <a:t>'</a:t>
            </a:r>
            <a:r>
              <a:rPr lang="ko-KR" altLang="ko-KR" sz="1500" dirty="0"/>
              <a:t>의 미학적 완성도에만 집중될 경우</a:t>
            </a:r>
            <a:r>
              <a:rPr lang="en-US" altLang="ko-KR" sz="1500" dirty="0"/>
              <a:t>, </a:t>
            </a:r>
            <a:r>
              <a:rPr lang="ko-KR" altLang="ko-KR" sz="1500" dirty="0"/>
              <a:t>그 이면의 복잡하고 지난한</a:t>
            </a:r>
            <a:r>
              <a:rPr lang="en-US" altLang="ko-KR" sz="1500" dirty="0"/>
              <a:t> '</a:t>
            </a:r>
            <a:r>
              <a:rPr lang="ko-KR" altLang="ko-KR" sz="1500" dirty="0"/>
              <a:t>시스템 구축 과정</a:t>
            </a:r>
            <a:r>
              <a:rPr lang="en-US" altLang="ko-KR" sz="1500" dirty="0"/>
              <a:t>'</a:t>
            </a:r>
            <a:r>
              <a:rPr lang="ko-KR" altLang="ko-KR" sz="1500" dirty="0"/>
              <a:t>의 가치는 평가절하될 수 있다</a:t>
            </a:r>
            <a:r>
              <a:rPr lang="en-US" altLang="ko-KR" sz="1500" dirty="0"/>
              <a:t>. </a:t>
            </a:r>
            <a:r>
              <a:rPr lang="ko-KR" altLang="ko-KR" sz="1500" dirty="0"/>
              <a:t>진정한</a:t>
            </a:r>
            <a:r>
              <a:rPr lang="en-US" altLang="ko-KR" sz="1500" dirty="0"/>
              <a:t> '</a:t>
            </a:r>
            <a:r>
              <a:rPr lang="ko-KR" altLang="ko-KR" sz="1500" dirty="0"/>
              <a:t>생산자 도시</a:t>
            </a:r>
            <a:r>
              <a:rPr lang="en-US" altLang="ko-KR" sz="1500" dirty="0"/>
              <a:t>'</a:t>
            </a:r>
            <a:r>
              <a:rPr lang="ko-KR" altLang="ko-KR" sz="1500" dirty="0"/>
              <a:t>로 나아가기 위해서는 이러한 문화적 토양 자체를 바꾸려는 노력이 필요하다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>
              <a:lnSpc>
                <a:spcPct val="150000"/>
              </a:lnSpc>
            </a:pPr>
            <a:r>
              <a:rPr lang="ko-KR" altLang="ko-KR" sz="1500" dirty="0"/>
              <a:t>이러한 분석을 통해 도달하는 결론은 명확하다</a:t>
            </a:r>
            <a:r>
              <a:rPr lang="en-US" altLang="ko-KR" sz="1500" dirty="0"/>
              <a:t>. </a:t>
            </a:r>
            <a:r>
              <a:rPr lang="ko-KR" altLang="ko-KR" sz="1500" dirty="0"/>
              <a:t>부산에 부족한 것은 개별적인 자산이 아니라</a:t>
            </a:r>
            <a:r>
              <a:rPr lang="en-US" altLang="ko-KR" sz="1500" dirty="0"/>
              <a:t>, </a:t>
            </a:r>
            <a:r>
              <a:rPr lang="ko-KR" altLang="ko-KR" sz="1500" dirty="0"/>
              <a:t>이들을 한데 묶어 시너지를 </a:t>
            </a:r>
            <a:r>
              <a:rPr lang="ko-KR" altLang="ko-KR" sz="1500" dirty="0" err="1"/>
              <a:t>폭발시킬</a:t>
            </a:r>
            <a:r>
              <a:rPr lang="en-US" altLang="ko-KR" sz="1500" dirty="0"/>
              <a:t> '</a:t>
            </a:r>
            <a:r>
              <a:rPr lang="ko-KR" altLang="ko-KR" sz="1500" dirty="0"/>
              <a:t>연결 플랫폼</a:t>
            </a:r>
            <a:r>
              <a:rPr lang="en-US" altLang="ko-KR" sz="1500" dirty="0"/>
              <a:t>'</a:t>
            </a:r>
            <a:r>
              <a:rPr lang="ko-KR" altLang="ko-KR" sz="1500" dirty="0"/>
              <a:t>의 부재다</a:t>
            </a:r>
            <a:r>
              <a:rPr lang="en-US" altLang="ko-KR" sz="1500" dirty="0"/>
              <a:t>. </a:t>
            </a:r>
            <a:r>
              <a:rPr lang="ko-KR" altLang="ko-KR" sz="1500" dirty="0"/>
              <a:t>부산은 훌륭한 식재료</a:t>
            </a:r>
            <a:r>
              <a:rPr lang="en-US" altLang="ko-KR" sz="1500" dirty="0"/>
              <a:t>(</a:t>
            </a:r>
            <a:r>
              <a:rPr lang="ko-KR" altLang="ko-KR" sz="1500" dirty="0"/>
              <a:t>데이터</a:t>
            </a:r>
            <a:r>
              <a:rPr lang="en-US" altLang="ko-KR" sz="1500" dirty="0"/>
              <a:t>), </a:t>
            </a:r>
            <a:r>
              <a:rPr lang="ko-KR" altLang="ko-KR" sz="1500" dirty="0"/>
              <a:t>각기 다른 주방에서 일하는 요리사</a:t>
            </a:r>
            <a:r>
              <a:rPr lang="en-US" altLang="ko-KR" sz="1500" dirty="0"/>
              <a:t>(</a:t>
            </a:r>
            <a:r>
              <a:rPr lang="ko-KR" altLang="ko-KR" sz="1500" dirty="0"/>
              <a:t>예술가</a:t>
            </a:r>
            <a:r>
              <a:rPr lang="en-US" altLang="ko-KR" sz="1500" dirty="0"/>
              <a:t>, </a:t>
            </a:r>
            <a:r>
              <a:rPr lang="ko-KR" altLang="ko-KR" sz="1500" dirty="0"/>
              <a:t>공학자</a:t>
            </a:r>
            <a:r>
              <a:rPr lang="en-US" altLang="ko-KR" sz="1500" dirty="0"/>
              <a:t>), </a:t>
            </a:r>
            <a:r>
              <a:rPr lang="ko-KR" altLang="ko-KR" sz="1500" dirty="0"/>
              <a:t>그리고 식료품 구매 예산</a:t>
            </a:r>
            <a:r>
              <a:rPr lang="en-US" altLang="ko-KR" sz="1500" dirty="0"/>
              <a:t>(</a:t>
            </a:r>
            <a:r>
              <a:rPr lang="ko-KR" altLang="ko-KR" sz="1500" dirty="0"/>
              <a:t>지원금</a:t>
            </a:r>
            <a:r>
              <a:rPr lang="en-US" altLang="ko-KR" sz="1500" dirty="0"/>
              <a:t>)</a:t>
            </a:r>
            <a:r>
              <a:rPr lang="ko-KR" altLang="ko-KR" sz="1500" dirty="0"/>
              <a:t>은 가지고 있지만</a:t>
            </a:r>
            <a:r>
              <a:rPr lang="en-US" altLang="ko-KR" sz="1500" dirty="0"/>
              <a:t>, </a:t>
            </a:r>
            <a:r>
              <a:rPr lang="ko-KR" altLang="ko-KR" sz="1500" dirty="0"/>
              <a:t>이들이 함께 모여 새로운 요리를 개발할 수 있는 공동의</a:t>
            </a:r>
            <a:r>
              <a:rPr lang="en-US" altLang="ko-KR" sz="1500" dirty="0"/>
              <a:t> '</a:t>
            </a:r>
            <a:r>
              <a:rPr lang="ko-KR" altLang="ko-KR" sz="1500" dirty="0"/>
              <a:t>중앙 주방</a:t>
            </a:r>
            <a:r>
              <a:rPr lang="en-US" altLang="ko-KR" sz="1500" dirty="0"/>
              <a:t>(Central Kitchen)'</a:t>
            </a:r>
            <a:r>
              <a:rPr lang="ko-KR" altLang="ko-KR" sz="1500" dirty="0"/>
              <a:t>과</a:t>
            </a:r>
            <a:r>
              <a:rPr lang="en-US" altLang="ko-KR" sz="1500" dirty="0"/>
              <a:t> '</a:t>
            </a:r>
            <a:r>
              <a:rPr lang="ko-KR" altLang="ko-KR" sz="1500" dirty="0"/>
              <a:t>융합 레시피</a:t>
            </a:r>
            <a:r>
              <a:rPr lang="en-US" altLang="ko-KR" sz="1500" dirty="0"/>
              <a:t>(Interdisciplinary Recipe)'</a:t>
            </a:r>
            <a:r>
              <a:rPr lang="ko-KR" altLang="ko-KR" sz="1500" dirty="0"/>
              <a:t>가 없는 셈이다</a:t>
            </a:r>
            <a:r>
              <a:rPr lang="en-US" altLang="ko-KR" sz="1500" dirty="0"/>
              <a:t>. </a:t>
            </a:r>
            <a:r>
              <a:rPr lang="ko-KR" altLang="ko-KR" sz="1500" dirty="0"/>
              <a:t>따라서 부산의 전략은 기존의 단절된 구조에 단순히 예산을 추가 투입하는 것이 아니라</a:t>
            </a:r>
            <a:r>
              <a:rPr lang="en-US" altLang="ko-KR" sz="1500" dirty="0"/>
              <a:t>, </a:t>
            </a:r>
            <a:r>
              <a:rPr lang="ko-KR" altLang="ko-KR" sz="1500" dirty="0"/>
              <a:t>이들을 유기적으로 연결하고 새로운 가치를 창출할 새로운 유형의 구심점을 만드는 데 집중되어야 한다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>
              <a:lnSpc>
                <a:spcPct val="150000"/>
              </a:lnSpc>
            </a:pP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11946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EF12B1-E8CF-6909-23D2-544A1C891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795419"/>
              </p:ext>
            </p:extLst>
          </p:nvPr>
        </p:nvGraphicFramePr>
        <p:xfrm>
          <a:off x="453390" y="1086485"/>
          <a:ext cx="11285220" cy="53323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652">
                  <a:extLst>
                    <a:ext uri="{9D8B030D-6E8A-4147-A177-3AD203B41FA5}">
                      <a16:colId xmlns:a16="http://schemas.microsoft.com/office/drawing/2014/main" val="2011487095"/>
                    </a:ext>
                  </a:extLst>
                </a:gridCol>
                <a:gridCol w="4884821">
                  <a:extLst>
                    <a:ext uri="{9D8B030D-6E8A-4147-A177-3AD203B41FA5}">
                      <a16:colId xmlns:a16="http://schemas.microsoft.com/office/drawing/2014/main" val="4243021987"/>
                    </a:ext>
                  </a:extLst>
                </a:gridCol>
                <a:gridCol w="5313747">
                  <a:extLst>
                    <a:ext uri="{9D8B030D-6E8A-4147-A177-3AD203B41FA5}">
                      <a16:colId xmlns:a16="http://schemas.microsoft.com/office/drawing/2014/main" val="3357370865"/>
                    </a:ext>
                  </a:extLst>
                </a:gridCol>
              </a:tblGrid>
              <a:tr h="3612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강점</a:t>
                      </a:r>
                      <a:r>
                        <a:rPr lang="en-US" sz="1600" b="1" dirty="0">
                          <a:effectLst/>
                        </a:rPr>
                        <a:t> (Strengths)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약점</a:t>
                      </a:r>
                      <a:r>
                        <a:rPr lang="en-US" sz="1600" b="1" dirty="0">
                          <a:effectLst/>
                        </a:rPr>
                        <a:t> (Weaknesses)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extLst>
                  <a:ext uri="{0D108BD9-81ED-4DB2-BD59-A6C34878D82A}">
                    <a16:rowId xmlns:a16="http://schemas.microsoft.com/office/drawing/2014/main" val="1587888058"/>
                  </a:ext>
                </a:extLst>
              </a:tr>
              <a:tr h="2455585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b="1" dirty="0">
                          <a:effectLst/>
                        </a:rPr>
                        <a:t>내부 요인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S1. </a:t>
                      </a:r>
                      <a:r>
                        <a:rPr lang="ko-KR" sz="1600" dirty="0">
                          <a:effectLst/>
                        </a:rPr>
                        <a:t>독보적인</a:t>
                      </a:r>
                      <a:r>
                        <a:rPr lang="en-US" sz="1600" dirty="0">
                          <a:effectLst/>
                        </a:rPr>
                        <a:t> '</a:t>
                      </a:r>
                      <a:r>
                        <a:rPr lang="ko-KR" sz="1600" dirty="0">
                          <a:effectLst/>
                        </a:rPr>
                        <a:t>데이터</a:t>
                      </a:r>
                      <a:r>
                        <a:rPr lang="en-US" sz="1600" dirty="0">
                          <a:effectLst/>
                        </a:rPr>
                        <a:t>-DNA' </a:t>
                      </a:r>
                      <a:r>
                        <a:rPr lang="ko-KR" sz="1600" dirty="0">
                          <a:effectLst/>
                        </a:rPr>
                        <a:t>보유</a:t>
                      </a:r>
                      <a:r>
                        <a:rPr lang="en-US" sz="1600" dirty="0">
                          <a:effectLst/>
                        </a:rPr>
                        <a:t> - </a:t>
                      </a:r>
                      <a:r>
                        <a:rPr lang="ko-KR" sz="1600" dirty="0">
                          <a:effectLst/>
                        </a:rPr>
                        <a:t>항만 물류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피란수도 역사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사투리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해양 생태 등 </a:t>
                      </a:r>
                      <a:r>
                        <a:rPr lang="ko-KR" sz="1600" dirty="0" err="1">
                          <a:effectLst/>
                        </a:rPr>
                        <a:t>하이퍼</a:t>
                      </a: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ko-KR" sz="1600" dirty="0">
                          <a:effectLst/>
                        </a:rPr>
                        <a:t>로컬 데이터 풍부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S2. </a:t>
                      </a:r>
                      <a:r>
                        <a:rPr lang="ko-KR" sz="1600" dirty="0">
                          <a:effectLst/>
                        </a:rPr>
                        <a:t>제도적 인프라 초석</a:t>
                      </a:r>
                      <a:r>
                        <a:rPr lang="en-US" sz="1600" dirty="0">
                          <a:effectLst/>
                        </a:rPr>
                        <a:t> - </a:t>
                      </a:r>
                      <a:r>
                        <a:rPr lang="ko-KR" sz="1600" dirty="0">
                          <a:effectLst/>
                        </a:rPr>
                        <a:t>부산현대미술관</a:t>
                      </a:r>
                      <a:r>
                        <a:rPr lang="en-US" sz="1600" dirty="0">
                          <a:effectLst/>
                        </a:rPr>
                        <a:t>(MoCA)</a:t>
                      </a:r>
                      <a:r>
                        <a:rPr lang="ko-KR" sz="1600" dirty="0">
                          <a:effectLst/>
                        </a:rPr>
                        <a:t>의 미디어 아트 전시 경험</a:t>
                      </a:r>
                      <a:r>
                        <a:rPr lang="en-US" sz="1600" dirty="0">
                          <a:effectLst/>
                        </a:rPr>
                        <a:t> – </a:t>
                      </a:r>
                      <a:r>
                        <a:rPr lang="ko-KR" sz="1600" dirty="0" err="1">
                          <a:effectLst/>
                        </a:rPr>
                        <a:t>부산정보산업진흥원</a:t>
                      </a:r>
                      <a:r>
                        <a:rPr lang="en-US" altLang="ko-KR" sz="160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(BIPA)</a:t>
                      </a:r>
                      <a:r>
                        <a:rPr lang="ko-KR" sz="1600" dirty="0">
                          <a:effectLst/>
                        </a:rPr>
                        <a:t>의</a:t>
                      </a:r>
                      <a:r>
                        <a:rPr lang="en-US" sz="1600" dirty="0">
                          <a:effectLst/>
                        </a:rPr>
                        <a:t> AI </a:t>
                      </a:r>
                      <a:r>
                        <a:rPr lang="ko-KR" sz="1600" dirty="0">
                          <a:effectLst/>
                        </a:rPr>
                        <a:t>기업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ko-KR" sz="1600" dirty="0">
                          <a:effectLst/>
                        </a:rPr>
                        <a:t>콘텐츠 지원 사업 운영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S3. </a:t>
                      </a:r>
                      <a:r>
                        <a:rPr lang="ko-KR" sz="1600" dirty="0">
                          <a:effectLst/>
                        </a:rPr>
                        <a:t>강력한 정책적 의지</a:t>
                      </a:r>
                      <a:r>
                        <a:rPr lang="en-US" sz="1600" dirty="0">
                          <a:effectLst/>
                        </a:rPr>
                        <a:t> - AI </a:t>
                      </a:r>
                      <a:r>
                        <a:rPr lang="ko-KR" sz="1600" dirty="0">
                          <a:effectLst/>
                        </a:rPr>
                        <a:t>산업 육성 관련 조례 제정 등 시 차원의 지원 기반 마련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W1. </a:t>
                      </a:r>
                      <a:r>
                        <a:rPr lang="ko-KR" sz="1600" dirty="0">
                          <a:effectLst/>
                        </a:rPr>
                        <a:t>예술</a:t>
                      </a: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ko-KR" sz="1600" dirty="0">
                          <a:effectLst/>
                        </a:rPr>
                        <a:t>기술</a:t>
                      </a: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ko-KR" sz="1600" dirty="0">
                          <a:effectLst/>
                        </a:rPr>
                        <a:t>학계의 단절</a:t>
                      </a:r>
                      <a:r>
                        <a:rPr lang="en-US" sz="1600" dirty="0">
                          <a:effectLst/>
                        </a:rPr>
                        <a:t> (The Great Silo) - </a:t>
                      </a:r>
                      <a:r>
                        <a:rPr lang="ko-KR" sz="1600" dirty="0">
                          <a:effectLst/>
                        </a:rPr>
                        <a:t>대학 내 융합 교과과정 부재</a:t>
                      </a:r>
                      <a:r>
                        <a:rPr lang="en-US" sz="1600" dirty="0">
                          <a:effectLst/>
                        </a:rPr>
                        <a:t> (</a:t>
                      </a:r>
                      <a:r>
                        <a:rPr lang="ko-KR" sz="1600" dirty="0">
                          <a:effectLst/>
                        </a:rPr>
                        <a:t>공학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ko-KR" sz="1600" dirty="0">
                          <a:effectLst/>
                        </a:rPr>
                        <a:t>예술 분리</a:t>
                      </a:r>
                      <a:r>
                        <a:rPr lang="en-US" sz="1600" dirty="0">
                          <a:effectLst/>
                        </a:rPr>
                        <a:t>) - </a:t>
                      </a:r>
                      <a:r>
                        <a:rPr lang="ko-KR" sz="1600" dirty="0">
                          <a:effectLst/>
                        </a:rPr>
                        <a:t>기관 간</a:t>
                      </a:r>
                      <a:r>
                        <a:rPr lang="en-US" sz="1600" dirty="0">
                          <a:effectLst/>
                        </a:rPr>
                        <a:t>(MoCA, BIPA, </a:t>
                      </a:r>
                      <a:r>
                        <a:rPr lang="ko-KR" sz="1600" dirty="0">
                          <a:effectLst/>
                        </a:rPr>
                        <a:t>대학</a:t>
                      </a:r>
                      <a:r>
                        <a:rPr lang="en-US" sz="1600" dirty="0">
                          <a:effectLst/>
                        </a:rPr>
                        <a:t>) </a:t>
                      </a:r>
                      <a:r>
                        <a:rPr lang="ko-KR" sz="1600" dirty="0">
                          <a:effectLst/>
                        </a:rPr>
                        <a:t>협력 및 시너지 창출 플랫폼 부재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W2. </a:t>
                      </a:r>
                      <a:r>
                        <a:rPr lang="ko-KR" sz="1600" dirty="0">
                          <a:effectLst/>
                        </a:rPr>
                        <a:t>핵심</a:t>
                      </a:r>
                      <a:r>
                        <a:rPr lang="en-US" sz="1600" dirty="0">
                          <a:effectLst/>
                        </a:rPr>
                        <a:t> R&amp;D </a:t>
                      </a:r>
                      <a:r>
                        <a:rPr lang="ko-KR" sz="1600" dirty="0">
                          <a:effectLst/>
                        </a:rPr>
                        <a:t>자원 부족</a:t>
                      </a:r>
                      <a:r>
                        <a:rPr lang="en-US" sz="1600" dirty="0">
                          <a:effectLst/>
                        </a:rPr>
                        <a:t> - </a:t>
                      </a:r>
                      <a:r>
                        <a:rPr lang="ko-KR" sz="1600" dirty="0">
                          <a:effectLst/>
                        </a:rPr>
                        <a:t>예술가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ko-KR" sz="1600" dirty="0">
                          <a:effectLst/>
                        </a:rPr>
                        <a:t>연구자 대상 공유 고성능 컴퓨팅</a:t>
                      </a:r>
                      <a:r>
                        <a:rPr lang="en-US" sz="1600" dirty="0">
                          <a:effectLst/>
                        </a:rPr>
                        <a:t>(HPC) </a:t>
                      </a:r>
                      <a:r>
                        <a:rPr lang="ko-KR" sz="1600" dirty="0">
                          <a:effectLst/>
                        </a:rPr>
                        <a:t>인프라 전무</a:t>
                      </a:r>
                      <a:r>
                        <a:rPr lang="en-US" sz="1600" dirty="0">
                          <a:effectLst/>
                        </a:rPr>
                        <a:t> - </a:t>
                      </a:r>
                      <a:r>
                        <a:rPr lang="ko-KR" sz="1600" dirty="0">
                          <a:effectLst/>
                        </a:rPr>
                        <a:t>장기적</a:t>
                      </a:r>
                      <a:r>
                        <a:rPr lang="en-US" sz="1600" dirty="0">
                          <a:effectLst/>
                        </a:rPr>
                        <a:t>·</a:t>
                      </a:r>
                      <a:r>
                        <a:rPr lang="ko-KR" sz="1600" dirty="0">
                          <a:effectLst/>
                        </a:rPr>
                        <a:t>고위험</a:t>
                      </a:r>
                      <a:r>
                        <a:rPr lang="en-US" sz="1600" dirty="0">
                          <a:effectLst/>
                        </a:rPr>
                        <a:t> R&amp;D</a:t>
                      </a:r>
                      <a:r>
                        <a:rPr lang="ko-KR" sz="1600" dirty="0">
                          <a:effectLst/>
                        </a:rPr>
                        <a:t>를 위한 </a:t>
                      </a:r>
                      <a:r>
                        <a:rPr lang="ko-KR" sz="1600" dirty="0" err="1">
                          <a:effectLst/>
                        </a:rPr>
                        <a:t>펀딩</a:t>
                      </a:r>
                      <a:r>
                        <a:rPr lang="ko-KR" sz="1600" dirty="0">
                          <a:effectLst/>
                        </a:rPr>
                        <a:t> 모델 부재</a:t>
                      </a:r>
                      <a:r>
                        <a:rPr lang="en-US" sz="1600" dirty="0">
                          <a:effectLst/>
                        </a:rPr>
                        <a:t> (</a:t>
                      </a:r>
                      <a:r>
                        <a:rPr lang="ko-KR" sz="1600" dirty="0">
                          <a:effectLst/>
                        </a:rPr>
                        <a:t>단기</a:t>
                      </a:r>
                      <a:r>
                        <a:rPr lang="en-US" sz="1600" dirty="0">
                          <a:effectLst/>
                        </a:rPr>
                        <a:t>·</a:t>
                      </a:r>
                      <a:r>
                        <a:rPr lang="ko-KR" sz="1600" dirty="0">
                          <a:effectLst/>
                        </a:rPr>
                        <a:t>성과 위주</a:t>
                      </a:r>
                      <a:r>
                        <a:rPr lang="en-US" sz="1600" dirty="0">
                          <a:effectLst/>
                        </a:rPr>
                        <a:t>)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W3. '</a:t>
                      </a:r>
                      <a:r>
                        <a:rPr lang="ko-KR" sz="1600" dirty="0" err="1">
                          <a:effectLst/>
                        </a:rPr>
                        <a:t>응용가</a:t>
                      </a:r>
                      <a:r>
                        <a:rPr lang="en-US" sz="1600" dirty="0">
                          <a:effectLst/>
                        </a:rPr>
                        <a:t>' </a:t>
                      </a:r>
                      <a:r>
                        <a:rPr lang="ko-KR" sz="1600" dirty="0">
                          <a:effectLst/>
                        </a:rPr>
                        <a:t>중심의 문화</a:t>
                      </a:r>
                      <a:r>
                        <a:rPr lang="en-US" sz="1600" dirty="0">
                          <a:effectLst/>
                        </a:rPr>
                        <a:t> - </a:t>
                      </a:r>
                      <a:r>
                        <a:rPr lang="ko-KR" sz="1600" dirty="0">
                          <a:effectLst/>
                        </a:rPr>
                        <a:t>기술적 독창성보다 기존 도구의 창의적 활용에 초점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extLst>
                  <a:ext uri="{0D108BD9-81ED-4DB2-BD59-A6C34878D82A}">
                    <a16:rowId xmlns:a16="http://schemas.microsoft.com/office/drawing/2014/main" val="1788247021"/>
                  </a:ext>
                </a:extLst>
              </a:tr>
              <a:tr h="359368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b="1" dirty="0">
                          <a:effectLst/>
                        </a:rPr>
                        <a:t>외부 요인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b="1" dirty="0">
                          <a:effectLst/>
                        </a:rPr>
                        <a:t>기회</a:t>
                      </a:r>
                      <a:r>
                        <a:rPr lang="en-US" sz="1600" b="1" dirty="0">
                          <a:effectLst/>
                        </a:rPr>
                        <a:t> (Opportunities)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b="1" dirty="0">
                          <a:effectLst/>
                        </a:rPr>
                        <a:t>위협</a:t>
                      </a:r>
                      <a:r>
                        <a:rPr lang="en-US" sz="1600" b="1" dirty="0">
                          <a:effectLst/>
                        </a:rPr>
                        <a:t> (Threats)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extLst>
                  <a:ext uri="{0D108BD9-81ED-4DB2-BD59-A6C34878D82A}">
                    <a16:rowId xmlns:a16="http://schemas.microsoft.com/office/drawing/2014/main" val="3586609213"/>
                  </a:ext>
                </a:extLst>
              </a:tr>
              <a:tr h="2156126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O1. </a:t>
                      </a:r>
                      <a:r>
                        <a:rPr lang="ko-KR" sz="1600" dirty="0">
                          <a:effectLst/>
                        </a:rPr>
                        <a:t>글로벌</a:t>
                      </a:r>
                      <a:r>
                        <a:rPr lang="en-US" sz="1600" dirty="0">
                          <a:effectLst/>
                        </a:rPr>
                        <a:t> AI </a:t>
                      </a:r>
                      <a:r>
                        <a:rPr lang="ko-KR" sz="1600" dirty="0">
                          <a:effectLst/>
                        </a:rPr>
                        <a:t>기술의 개방성 증대</a:t>
                      </a:r>
                      <a:r>
                        <a:rPr lang="en-US" sz="1600" dirty="0">
                          <a:effectLst/>
                        </a:rPr>
                        <a:t> - </a:t>
                      </a:r>
                      <a:r>
                        <a:rPr lang="ko-KR" sz="1600" dirty="0">
                          <a:effectLst/>
                        </a:rPr>
                        <a:t>오픈소스</a:t>
                      </a:r>
                      <a:r>
                        <a:rPr lang="en-US" sz="1600" dirty="0">
                          <a:effectLst/>
                        </a:rPr>
                        <a:t> AI </a:t>
                      </a:r>
                      <a:r>
                        <a:rPr lang="ko-KR" sz="1600" dirty="0">
                          <a:effectLst/>
                        </a:rPr>
                        <a:t>프레임워크</a:t>
                      </a:r>
                      <a:r>
                        <a:rPr lang="en-US" sz="1600" dirty="0">
                          <a:effectLst/>
                        </a:rPr>
                        <a:t>(TensorFlow, </a:t>
                      </a:r>
                      <a:r>
                        <a:rPr lang="en-US" sz="1600" dirty="0" err="1">
                          <a:effectLst/>
                        </a:rPr>
                        <a:t>PyTorch</a:t>
                      </a:r>
                      <a:r>
                        <a:rPr lang="en-US" sz="1600" dirty="0">
                          <a:effectLst/>
                        </a:rPr>
                        <a:t>) </a:t>
                      </a:r>
                      <a:r>
                        <a:rPr lang="ko-KR" sz="1600" dirty="0">
                          <a:effectLst/>
                        </a:rPr>
                        <a:t>및 모델의 확산</a:t>
                      </a:r>
                      <a:r>
                        <a:rPr lang="en-US" sz="1600" dirty="0">
                          <a:effectLst/>
                        </a:rPr>
                        <a:t> O2. </a:t>
                      </a:r>
                      <a:r>
                        <a:rPr lang="ko-KR" sz="1600" dirty="0">
                          <a:effectLst/>
                        </a:rPr>
                        <a:t>포스트</a:t>
                      </a: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ko-KR" sz="1600" dirty="0" err="1">
                          <a:effectLst/>
                        </a:rPr>
                        <a:t>인더스트리얼</a:t>
                      </a:r>
                      <a:r>
                        <a:rPr lang="ko-KR" sz="1600" dirty="0">
                          <a:effectLst/>
                        </a:rPr>
                        <a:t> 공간의 활용 가능성</a:t>
                      </a:r>
                      <a:r>
                        <a:rPr lang="en-US" sz="1600" dirty="0">
                          <a:effectLst/>
                        </a:rPr>
                        <a:t> -  F1963 </a:t>
                      </a:r>
                      <a:r>
                        <a:rPr lang="ko-KR" sz="1600" dirty="0">
                          <a:effectLst/>
                        </a:rPr>
                        <a:t>등 폐산업시설을 문화공간으로 성공시킨 경험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O3. AI </a:t>
                      </a:r>
                      <a:r>
                        <a:rPr lang="ko-KR" sz="1600" dirty="0">
                          <a:effectLst/>
                        </a:rPr>
                        <a:t>예술에 대한 국제적 관심 증대</a:t>
                      </a:r>
                      <a:r>
                        <a:rPr lang="en-US" sz="1600" dirty="0">
                          <a:effectLst/>
                        </a:rPr>
                        <a:t> - AI </a:t>
                      </a:r>
                      <a:r>
                        <a:rPr lang="ko-KR" sz="1600" dirty="0">
                          <a:effectLst/>
                        </a:rPr>
                        <a:t>영화제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비엔날레 등 새로운 시장 및 전시 플랫폼 등장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T1. </a:t>
                      </a:r>
                      <a:r>
                        <a:rPr lang="ko-KR" sz="1600" dirty="0">
                          <a:effectLst/>
                        </a:rPr>
                        <a:t>글로벌 빅테크 기업의 기술 종속 심화</a:t>
                      </a:r>
                      <a:r>
                        <a:rPr lang="en-US" sz="1600" dirty="0">
                          <a:effectLst/>
                        </a:rPr>
                        <a:t> - </a:t>
                      </a:r>
                      <a:r>
                        <a:rPr lang="ko-KR" sz="1600" dirty="0">
                          <a:effectLst/>
                        </a:rPr>
                        <a:t>소수의 기업이</a:t>
                      </a:r>
                      <a:r>
                        <a:rPr lang="en-US" sz="1600" dirty="0">
                          <a:effectLst/>
                        </a:rPr>
                        <a:t> AI </a:t>
                      </a:r>
                      <a:r>
                        <a:rPr lang="ko-KR" sz="1600" dirty="0">
                          <a:effectLst/>
                        </a:rPr>
                        <a:t>개발 도구와 플랫폼을 독점하는 현상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T2. </a:t>
                      </a:r>
                      <a:r>
                        <a:rPr lang="ko-KR" sz="1600" dirty="0">
                          <a:effectLst/>
                        </a:rPr>
                        <a:t>수도권으로의 인재 및 자원 집중</a:t>
                      </a:r>
                      <a:r>
                        <a:rPr lang="en-US" sz="1600" dirty="0">
                          <a:effectLst/>
                        </a:rPr>
                        <a:t> - </a:t>
                      </a:r>
                      <a:r>
                        <a:rPr lang="ko-KR" sz="1600" dirty="0">
                          <a:effectLst/>
                        </a:rPr>
                        <a:t>핵심</a:t>
                      </a:r>
                      <a:r>
                        <a:rPr lang="en-US" sz="1600" dirty="0">
                          <a:effectLst/>
                        </a:rPr>
                        <a:t> AI </a:t>
                      </a:r>
                      <a:r>
                        <a:rPr lang="ko-KR" sz="1600" dirty="0">
                          <a:effectLst/>
                        </a:rPr>
                        <a:t>연구인력 및 투자가 수도권에 편중되는 경향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T3. </a:t>
                      </a:r>
                      <a:r>
                        <a:rPr lang="ko-KR" sz="1600" dirty="0">
                          <a:effectLst/>
                        </a:rPr>
                        <a:t>복잡한 법적</a:t>
                      </a:r>
                      <a:r>
                        <a:rPr lang="en-US" sz="1600" dirty="0">
                          <a:effectLst/>
                        </a:rPr>
                        <a:t>·</a:t>
                      </a:r>
                      <a:r>
                        <a:rPr lang="ko-KR" sz="1600" dirty="0">
                          <a:effectLst/>
                        </a:rPr>
                        <a:t>윤리적 문제 대두</a:t>
                      </a:r>
                      <a:r>
                        <a:rPr lang="en-US" sz="1600" dirty="0">
                          <a:effectLst/>
                        </a:rPr>
                        <a:t> - AI </a:t>
                      </a:r>
                      <a:r>
                        <a:rPr lang="ko-KR" sz="1600" dirty="0">
                          <a:effectLst/>
                        </a:rPr>
                        <a:t>저작권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데이터 편향 등 해결되지 않은 문제들이 시장 진입 장벽으로 작용할 가능성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428" marR="59428" marT="39619" marB="39619"/>
                </a:tc>
                <a:extLst>
                  <a:ext uri="{0D108BD9-81ED-4DB2-BD59-A6C34878D82A}">
                    <a16:rowId xmlns:a16="http://schemas.microsoft.com/office/drawing/2014/main" val="353548221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C577128-DABB-D5EB-3300-FCE2C95F8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96" y="384862"/>
            <a:ext cx="47438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/>
                <a:cs typeface="Arial" panose="020B0604020202020204" pitchFamily="34" charset="0"/>
              </a:rPr>
              <a:t>표</a:t>
            </a:r>
            <a:r>
              <a:rPr kumimoji="0" lang="ko-KR" altLang="en-US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/>
                <a:cs typeface="Arial" panose="020B0604020202020204" pitchFamily="34" charset="0"/>
              </a:rPr>
              <a:t> </a:t>
            </a:r>
            <a:r>
              <a:rPr kumimoji="0" lang="en-US" altLang="ko-KR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/>
                <a:cs typeface="Arial" panose="020B0604020202020204" pitchFamily="34" charset="0"/>
              </a:rPr>
              <a:t>2: </a:t>
            </a:r>
            <a:r>
              <a:rPr kumimoji="0" lang="ko-KR" altLang="en-US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/>
                <a:cs typeface="Arial" panose="020B0604020202020204" pitchFamily="34" charset="0"/>
              </a:rPr>
              <a:t>부산 </a:t>
            </a:r>
            <a:r>
              <a:rPr kumimoji="0" lang="en-US" altLang="ko-KR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/>
                <a:cs typeface="Arial" panose="020B0604020202020204" pitchFamily="34" charset="0"/>
              </a:rPr>
              <a:t>AI </a:t>
            </a:r>
            <a:r>
              <a:rPr kumimoji="0" lang="ko-KR" altLang="en-US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/>
                <a:cs typeface="Arial" panose="020B0604020202020204" pitchFamily="34" charset="0"/>
              </a:rPr>
              <a:t>예술 생태계 </a:t>
            </a:r>
            <a:r>
              <a:rPr kumimoji="0" lang="en-US" altLang="ko-KR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/>
                <a:cs typeface="Arial" panose="020B0604020202020204" pitchFamily="34" charset="0"/>
              </a:rPr>
              <a:t>SWOT </a:t>
            </a:r>
            <a:r>
              <a:rPr kumimoji="0" lang="ko-KR" altLang="en-US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함초롬바탕"/>
                <a:cs typeface="Arial" panose="020B0604020202020204" pitchFamily="34" charset="0"/>
              </a:rPr>
              <a:t>분석</a:t>
            </a:r>
            <a:endParaRPr kumimoji="0" lang="ko-KR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03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D14BDF5-E7B4-BFD3-AA3F-EF78A48D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89" y="66502"/>
            <a:ext cx="10350116" cy="6782958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3DCFE0B9-B891-EA50-D492-75658CAC0F72}"/>
              </a:ext>
            </a:extLst>
          </p:cNvPr>
          <p:cNvSpPr txBox="1">
            <a:spLocks/>
          </p:cNvSpPr>
          <p:nvPr/>
        </p:nvSpPr>
        <p:spPr>
          <a:xfrm>
            <a:off x="2027583" y="3708600"/>
            <a:ext cx="8173940" cy="12398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생성형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는 창작의 패러다임을 바꾸는 거대한 전환입니다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본 발표는 부산이 가진 독보적인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데이터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-DNA'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를 활용하여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, AI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예술의 단순 소비자를 넘어 글로벌 생산자 도시로 도약하기 위한 구체적인 청사진을 제시합니다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C451C-F7FE-8FF2-C57B-FB752478F783}"/>
              </a:ext>
            </a:extLst>
          </p:cNvPr>
          <p:cNvSpPr txBox="1"/>
          <p:nvPr/>
        </p:nvSpPr>
        <p:spPr>
          <a:xfrm>
            <a:off x="1104782" y="2416859"/>
            <a:ext cx="970329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서론 </a:t>
            </a:r>
            <a:r>
              <a:rPr lang="en-US" altLang="ko-KR" sz="3600" b="1" dirty="0"/>
              <a:t>: </a:t>
            </a:r>
          </a:p>
          <a:p>
            <a:r>
              <a:rPr lang="ko-KR" altLang="en-US" sz="3600" b="1" dirty="0"/>
              <a:t>생각하는 붓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알고리즘 르네상스 시대의 예술</a:t>
            </a:r>
          </a:p>
        </p:txBody>
      </p:sp>
    </p:spTree>
    <p:extLst>
      <p:ext uri="{BB962C8B-B14F-4D97-AF65-F5344CB8AC3E}">
        <p14:creationId xmlns:p14="http://schemas.microsoft.com/office/powerpoint/2010/main" val="513668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136E-AB5F-FA98-0188-A5AE1F39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7B0AE-5CAE-9895-87DA-EAB65337E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26" y="264695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4.3. </a:t>
            </a:r>
            <a:r>
              <a:rPr lang="ko-KR" altLang="ko-KR" sz="1600" b="1" dirty="0"/>
              <a:t>실행 전략</a:t>
            </a:r>
            <a:r>
              <a:rPr lang="en-US" altLang="ko-KR" sz="1600" b="1" dirty="0"/>
              <a:t>: '</a:t>
            </a:r>
            <a:r>
              <a:rPr lang="ko-KR" altLang="ko-KR" sz="1600" b="1" dirty="0"/>
              <a:t>생산자 도시 부산</a:t>
            </a:r>
            <a:r>
              <a:rPr lang="en-US" altLang="ko-KR" sz="1600" b="1" dirty="0"/>
              <a:t>'</a:t>
            </a:r>
            <a:r>
              <a:rPr lang="ko-KR" altLang="ko-KR" sz="1600" b="1" dirty="0"/>
              <a:t>을 위한</a:t>
            </a:r>
            <a:r>
              <a:rPr lang="en-US" altLang="ko-KR" sz="1600" b="1" dirty="0"/>
              <a:t> 3</a:t>
            </a:r>
            <a:r>
              <a:rPr lang="ko-KR" altLang="ko-KR" sz="1600" b="1" dirty="0"/>
              <a:t>대 추진체</a:t>
            </a:r>
          </a:p>
          <a:p>
            <a:pPr>
              <a:lnSpc>
                <a:spcPct val="150000"/>
              </a:lnSpc>
            </a:pPr>
            <a:r>
              <a:rPr lang="ko-KR" altLang="ko-KR" sz="1600" dirty="0"/>
              <a:t>앞선 진단을 바탕으로</a:t>
            </a:r>
            <a:r>
              <a:rPr lang="en-US" altLang="ko-KR" sz="1600" dirty="0"/>
              <a:t>, </a:t>
            </a:r>
            <a:r>
              <a:rPr lang="ko-KR" altLang="ko-KR" sz="1600" dirty="0"/>
              <a:t>본 절에서는 부산을</a:t>
            </a:r>
            <a:r>
              <a:rPr lang="en-US" altLang="ko-KR" sz="1600" dirty="0"/>
              <a:t> 'AI </a:t>
            </a:r>
            <a:r>
              <a:rPr lang="ko-KR" altLang="ko-KR" sz="1600" dirty="0"/>
              <a:t>도구의 소비자</a:t>
            </a:r>
            <a:r>
              <a:rPr lang="en-US" altLang="ko-KR" sz="1600" dirty="0"/>
              <a:t>'</a:t>
            </a:r>
            <a:r>
              <a:rPr lang="ko-KR" altLang="ko-KR" sz="1600" dirty="0"/>
              <a:t>에서</a:t>
            </a:r>
            <a:r>
              <a:rPr lang="en-US" altLang="ko-KR" sz="1600" dirty="0"/>
              <a:t> '</a:t>
            </a:r>
            <a:r>
              <a:rPr lang="ko-KR" altLang="ko-KR" sz="1600" dirty="0"/>
              <a:t>생산자</a:t>
            </a:r>
            <a:r>
              <a:rPr lang="en-US" altLang="ko-KR" sz="1600" dirty="0"/>
              <a:t>'</a:t>
            </a:r>
            <a:r>
              <a:rPr lang="ko-KR" altLang="ko-KR" sz="1600" dirty="0"/>
              <a:t>로 전환시키기 위한 구체적인</a:t>
            </a:r>
            <a:r>
              <a:rPr lang="en-US" altLang="ko-KR" sz="1600" dirty="0"/>
              <a:t> 3</a:t>
            </a:r>
            <a:r>
              <a:rPr lang="ko-KR" altLang="ko-KR" sz="1600" dirty="0"/>
              <a:t>대 실행 전략을 제안한다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 전략의 핵심은 단절된 자원들을 연결하고 시스템 </a:t>
            </a:r>
            <a:r>
              <a:rPr lang="ko-KR" altLang="ko-KR" sz="1600" dirty="0" err="1"/>
              <a:t>빌더가</a:t>
            </a:r>
            <a:r>
              <a:rPr lang="ko-KR" altLang="ko-KR" sz="1600" dirty="0"/>
              <a:t> 성장할 수 있는 토양을 만드는 새로운</a:t>
            </a:r>
            <a:r>
              <a:rPr lang="en-US" altLang="ko-KR" sz="1600" dirty="0"/>
              <a:t> '</a:t>
            </a:r>
            <a:r>
              <a:rPr lang="ko-KR" altLang="ko-KR" sz="1600" dirty="0"/>
              <a:t>구심점</a:t>
            </a:r>
            <a:r>
              <a:rPr lang="en-US" altLang="ko-KR" sz="1600" dirty="0"/>
              <a:t>'</a:t>
            </a:r>
            <a:r>
              <a:rPr lang="ko-KR" altLang="ko-KR" sz="1600" dirty="0"/>
              <a:t>을 설립하는 것이다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</a:t>
            </a:r>
            <a:r>
              <a:rPr lang="en-US" altLang="ko-KR" sz="1600" dirty="0"/>
              <a:t> (1) R&amp;D </a:t>
            </a:r>
            <a:r>
              <a:rPr lang="ko-KR" altLang="ko-KR" sz="1600" dirty="0"/>
              <a:t>허브 설립</a:t>
            </a:r>
            <a:r>
              <a:rPr lang="en-US" altLang="ko-KR" sz="1600" dirty="0"/>
              <a:t>, (2) </a:t>
            </a:r>
            <a:r>
              <a:rPr lang="ko-KR" altLang="ko-KR" sz="1600" dirty="0"/>
              <a:t>맞춤형 지원 프로그램 설계</a:t>
            </a:r>
            <a:r>
              <a:rPr lang="en-US" altLang="ko-KR" sz="1600" dirty="0"/>
              <a:t>, (3) </a:t>
            </a:r>
            <a:r>
              <a:rPr lang="ko-KR" altLang="ko-KR" sz="1600" dirty="0"/>
              <a:t>지속가능한 인재 파이프라인 구축이라는 세 개의 </a:t>
            </a:r>
            <a:r>
              <a:rPr lang="ko-KR" altLang="ko-KR" sz="1600" dirty="0" err="1"/>
              <a:t>상호보완적인</a:t>
            </a:r>
            <a:r>
              <a:rPr lang="ko-KR" altLang="ko-KR" sz="1600" dirty="0"/>
              <a:t> 추진체로 구성된다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4.3.1. </a:t>
            </a:r>
            <a:r>
              <a:rPr lang="ko-KR" altLang="ko-KR" sz="1600" b="1" dirty="0"/>
              <a:t>추진체</a:t>
            </a:r>
            <a:r>
              <a:rPr lang="en-US" altLang="ko-KR" sz="1600" b="1" dirty="0"/>
              <a:t> 1: '</a:t>
            </a:r>
            <a:r>
              <a:rPr lang="ko-KR" altLang="ko-KR" sz="1600" b="1" dirty="0"/>
              <a:t>부산</a:t>
            </a:r>
            <a:r>
              <a:rPr lang="en-US" altLang="ko-KR" sz="1600" b="1" dirty="0"/>
              <a:t> AI </a:t>
            </a:r>
            <a:r>
              <a:rPr lang="ko-KR" altLang="ko-KR" sz="1600" b="1" dirty="0"/>
              <a:t>아트</a:t>
            </a:r>
            <a:r>
              <a:rPr lang="en-US" altLang="ko-KR" sz="1600" b="1" dirty="0"/>
              <a:t>-</a:t>
            </a:r>
            <a:r>
              <a:rPr lang="ko-KR" altLang="ko-KR" sz="1600" b="1" dirty="0" err="1"/>
              <a:t>테크</a:t>
            </a:r>
            <a:r>
              <a:rPr lang="ko-KR" altLang="ko-KR" sz="1600" b="1" dirty="0"/>
              <a:t> 랩</a:t>
            </a:r>
            <a:r>
              <a:rPr lang="en-US" altLang="ko-KR" sz="1600" b="1" dirty="0"/>
              <a:t>' </a:t>
            </a:r>
            <a:r>
              <a:rPr lang="ko-KR" altLang="ko-KR" sz="1600" b="1" dirty="0"/>
              <a:t>설립</a:t>
            </a:r>
          </a:p>
          <a:p>
            <a:pPr>
              <a:lnSpc>
                <a:spcPct val="150000"/>
              </a:lnSpc>
            </a:pPr>
            <a:r>
              <a:rPr lang="ko-KR" altLang="ko-KR" sz="1600" dirty="0"/>
              <a:t>부산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 생태계의 가장 큰 약점인</a:t>
            </a:r>
            <a:r>
              <a:rPr lang="en-US" altLang="ko-KR" sz="1600" dirty="0"/>
              <a:t> '</a:t>
            </a:r>
            <a:r>
              <a:rPr lang="ko-KR" altLang="ko-KR" sz="1600" dirty="0"/>
              <a:t>거대한 단절</a:t>
            </a:r>
            <a:r>
              <a:rPr lang="en-US" altLang="ko-KR" sz="1600" dirty="0"/>
              <a:t>'</a:t>
            </a:r>
            <a:r>
              <a:rPr lang="ko-KR" altLang="ko-KR" sz="1600" dirty="0"/>
              <a:t>을 극복하기 위한 가장 효과적이고 본질적인 해법은 예술가</a:t>
            </a:r>
            <a:r>
              <a:rPr lang="en-US" altLang="ko-KR" sz="1600" dirty="0"/>
              <a:t>, </a:t>
            </a:r>
            <a:r>
              <a:rPr lang="ko-KR" altLang="ko-KR" sz="1600" dirty="0"/>
              <a:t>공학자</a:t>
            </a:r>
            <a:r>
              <a:rPr lang="en-US" altLang="ko-KR" sz="1600" dirty="0"/>
              <a:t>, </a:t>
            </a:r>
            <a:r>
              <a:rPr lang="ko-KR" altLang="ko-KR" sz="1600" dirty="0"/>
              <a:t>연구자</a:t>
            </a:r>
            <a:r>
              <a:rPr lang="en-US" altLang="ko-KR" sz="1600" dirty="0"/>
              <a:t>, </a:t>
            </a:r>
            <a:r>
              <a:rPr lang="ko-KR" altLang="ko-KR" sz="1600" dirty="0"/>
              <a:t>기업이 함께 모여 연구하고 창작할 수 있는 물리적</a:t>
            </a:r>
            <a:r>
              <a:rPr lang="en-US" altLang="ko-KR" sz="1600" dirty="0"/>
              <a:t>·</a:t>
            </a:r>
            <a:r>
              <a:rPr lang="ko-KR" altLang="ko-KR" sz="1600" dirty="0"/>
              <a:t>조직적 허브를 만드는 것이다</a:t>
            </a:r>
            <a:r>
              <a:rPr lang="en-US" altLang="ko-KR" sz="1600" dirty="0"/>
              <a:t>. </a:t>
            </a:r>
            <a:r>
              <a:rPr lang="ko-KR" altLang="ko-KR" sz="1600" dirty="0"/>
              <a:t>가칭</a:t>
            </a:r>
            <a:r>
              <a:rPr lang="en-US" altLang="ko-KR" sz="1600" dirty="0"/>
              <a:t> **'</a:t>
            </a:r>
            <a:r>
              <a:rPr lang="ko-KR" altLang="ko-KR" sz="1600" dirty="0"/>
              <a:t>부산</a:t>
            </a:r>
            <a:r>
              <a:rPr lang="en-US" altLang="ko-KR" sz="1600" dirty="0"/>
              <a:t> AI </a:t>
            </a:r>
            <a:r>
              <a:rPr lang="ko-KR" altLang="ko-KR" sz="1600" dirty="0"/>
              <a:t>아트</a:t>
            </a:r>
            <a:r>
              <a:rPr lang="en-US" altLang="ko-KR" sz="1600" dirty="0"/>
              <a:t>-</a:t>
            </a:r>
            <a:r>
              <a:rPr lang="ko-KR" altLang="ko-KR" sz="1600" dirty="0" err="1"/>
              <a:t>테크</a:t>
            </a:r>
            <a:r>
              <a:rPr lang="ko-KR" altLang="ko-KR" sz="1600" dirty="0"/>
              <a:t> 랩</a:t>
            </a:r>
            <a:r>
              <a:rPr lang="en-US" altLang="ko-KR" sz="1600" dirty="0"/>
              <a:t>(Busan AI Art-Tech Lab, </a:t>
            </a:r>
            <a:r>
              <a:rPr lang="ko-KR" altLang="ko-KR" sz="1600" dirty="0"/>
              <a:t>이하 랩</a:t>
            </a:r>
            <a:r>
              <a:rPr lang="en-US" altLang="ko-KR" sz="1600" dirty="0"/>
              <a:t>)'**</a:t>
            </a:r>
            <a:r>
              <a:rPr lang="ko-KR" altLang="ko-KR" sz="1600" dirty="0"/>
              <a:t>의 설립을 제</a:t>
            </a:r>
            <a:r>
              <a:rPr lang="en-US" altLang="ko-KR" sz="1600" dirty="0"/>
              <a:t>1</a:t>
            </a:r>
            <a:r>
              <a:rPr lang="ko-KR" altLang="ko-KR" sz="1600" dirty="0"/>
              <a:t>의 추진체로 제안한다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 fontAlgn="base">
              <a:lnSpc>
                <a:spcPct val="150000"/>
              </a:lnSpc>
            </a:pPr>
            <a:r>
              <a:rPr lang="ko-KR" altLang="ko-KR" sz="1600" b="1" dirty="0"/>
              <a:t>미션과 비전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이 랩의 비전은 독일 </a:t>
            </a:r>
            <a:r>
              <a:rPr lang="ko-KR" altLang="ko-KR" sz="1600" dirty="0" err="1"/>
              <a:t>칼스루에의</a:t>
            </a:r>
            <a:r>
              <a:rPr lang="en-US" altLang="ko-KR" sz="1600" dirty="0"/>
              <a:t> ZKM(</a:t>
            </a:r>
            <a:r>
              <a:rPr lang="ko-KR" altLang="ko-KR" sz="1600" dirty="0"/>
              <a:t>예술미디어센터</a:t>
            </a:r>
            <a:r>
              <a:rPr lang="en-US" altLang="ko-KR" sz="1600" dirty="0"/>
              <a:t>)</a:t>
            </a:r>
            <a:r>
              <a:rPr lang="ko-KR" altLang="ko-KR" sz="1600" dirty="0"/>
              <a:t>이 추구했던</a:t>
            </a:r>
            <a:r>
              <a:rPr lang="en-US" altLang="ko-KR" sz="1600" dirty="0"/>
              <a:t> '</a:t>
            </a:r>
            <a:r>
              <a:rPr lang="ko-KR" altLang="ko-KR" sz="1600" dirty="0"/>
              <a:t>디지털 바우하우스</a:t>
            </a:r>
            <a:r>
              <a:rPr lang="en-US" altLang="ko-KR" sz="1600" dirty="0"/>
              <a:t>' </a:t>
            </a:r>
            <a:r>
              <a:rPr lang="ko-KR" altLang="ko-KR" sz="1600" dirty="0"/>
              <a:t>또는 오스트리아 린츠의 아르스 </a:t>
            </a:r>
            <a:r>
              <a:rPr lang="ko-KR" altLang="ko-KR" sz="1600" dirty="0" err="1"/>
              <a:t>일렉트로니카</a:t>
            </a:r>
            <a:r>
              <a:rPr lang="ko-KR" altLang="ko-KR" sz="1600" dirty="0"/>
              <a:t> </a:t>
            </a:r>
            <a:r>
              <a:rPr lang="ko-KR" altLang="ko-KR" sz="1600" dirty="0" err="1"/>
              <a:t>퓨처랩</a:t>
            </a:r>
            <a:r>
              <a:rPr lang="en-US" altLang="ko-KR" sz="1600" dirty="0"/>
              <a:t>(Ars Electronica </a:t>
            </a:r>
            <a:r>
              <a:rPr lang="en-US" altLang="ko-KR" sz="1600" dirty="0" err="1"/>
              <a:t>Futurelab</a:t>
            </a:r>
            <a:r>
              <a:rPr lang="en-US" altLang="ko-KR" sz="1600" dirty="0"/>
              <a:t>)</a:t>
            </a:r>
            <a:r>
              <a:rPr lang="ko-KR" altLang="ko-KR" sz="1600" dirty="0"/>
              <a:t>이 보여주는</a:t>
            </a:r>
            <a:r>
              <a:rPr lang="en-US" altLang="ko-KR" sz="1600" dirty="0"/>
              <a:t> '</a:t>
            </a:r>
            <a:r>
              <a:rPr lang="ko-KR" altLang="ko-KR" sz="1600" dirty="0"/>
              <a:t>미래</a:t>
            </a:r>
            <a:r>
              <a:rPr lang="en-US" altLang="ko-KR" sz="1600" dirty="0"/>
              <a:t> R&amp;D </a:t>
            </a:r>
            <a:r>
              <a:rPr lang="ko-KR" altLang="ko-KR" sz="1600" dirty="0"/>
              <a:t>아틀리에</a:t>
            </a:r>
            <a:r>
              <a:rPr lang="en-US" altLang="ko-KR" sz="1600" dirty="0"/>
              <a:t>'</a:t>
            </a:r>
            <a:r>
              <a:rPr lang="ko-KR" altLang="ko-KR" sz="1600" dirty="0"/>
              <a:t>와 같다</a:t>
            </a:r>
            <a:r>
              <a:rPr lang="en-US" altLang="ko-KR" sz="1600" dirty="0"/>
              <a:t>. </a:t>
            </a:r>
            <a:r>
              <a:rPr lang="ko-KR" altLang="ko-KR" sz="1600" dirty="0"/>
              <a:t>즉</a:t>
            </a:r>
            <a:r>
              <a:rPr lang="en-US" altLang="ko-KR" sz="1600" dirty="0"/>
              <a:t>, </a:t>
            </a:r>
            <a:r>
              <a:rPr lang="ko-KR" altLang="ko-KR" sz="1600" dirty="0"/>
              <a:t>예술</a:t>
            </a:r>
            <a:r>
              <a:rPr lang="en-US" altLang="ko-KR" sz="1600" dirty="0"/>
              <a:t>, </a:t>
            </a:r>
            <a:r>
              <a:rPr lang="ko-KR" altLang="ko-KR" sz="1600" dirty="0"/>
              <a:t>기술</a:t>
            </a:r>
            <a:r>
              <a:rPr lang="en-US" altLang="ko-KR" sz="1600" dirty="0"/>
              <a:t>, </a:t>
            </a:r>
            <a:r>
              <a:rPr lang="ko-KR" altLang="ko-KR" sz="1600" dirty="0"/>
              <a:t>사회의 교차점에서 새로운 담론을 생성하고</a:t>
            </a:r>
            <a:r>
              <a:rPr lang="en-US" altLang="ko-KR" sz="1600" dirty="0"/>
              <a:t>, </a:t>
            </a:r>
            <a:r>
              <a:rPr lang="ko-KR" altLang="ko-KR" sz="1600" dirty="0"/>
              <a:t>실험적인 프로토타입을 만들며</a:t>
            </a:r>
            <a:r>
              <a:rPr lang="en-US" altLang="ko-KR" sz="1600" dirty="0"/>
              <a:t>, </a:t>
            </a:r>
            <a:r>
              <a:rPr lang="ko-KR" altLang="ko-KR" sz="1600" dirty="0"/>
              <a:t>대중과 소통하는 부산의 핵심적인 기술</a:t>
            </a:r>
            <a:r>
              <a:rPr lang="en-US" altLang="ko-KR" sz="1600" dirty="0"/>
              <a:t>-</a:t>
            </a:r>
            <a:r>
              <a:rPr lang="ko-KR" altLang="ko-KR" sz="1600" dirty="0"/>
              <a:t>문화 융합</a:t>
            </a:r>
            <a:r>
              <a:rPr lang="en-US" altLang="ko-KR" sz="1600" dirty="0"/>
              <a:t> R&amp;D </a:t>
            </a:r>
            <a:r>
              <a:rPr lang="ko-KR" altLang="ko-KR" sz="1600" dirty="0"/>
              <a:t>기관이 되는 것이다</a:t>
            </a:r>
            <a:r>
              <a:rPr lang="en-US" altLang="ko-KR" sz="1600" dirty="0"/>
              <a:t>.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31483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B732-AA70-A01F-2E6F-69D6479C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4FE6E-B05B-645A-3937-7EAC6A0A1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2514600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</a:pPr>
            <a:r>
              <a:rPr lang="ko-KR" altLang="ko-KR" sz="1500" b="1" dirty="0"/>
              <a:t>부산 데이터</a:t>
            </a:r>
            <a:r>
              <a:rPr lang="en-US" altLang="ko-KR" sz="1500" b="1" dirty="0"/>
              <a:t>-DNA </a:t>
            </a:r>
            <a:r>
              <a:rPr lang="ko-KR" altLang="ko-KR" sz="1500" b="1" dirty="0"/>
              <a:t>큐레이션</a:t>
            </a:r>
            <a:r>
              <a:rPr lang="en-US" altLang="ko-KR" sz="1500" b="1" dirty="0"/>
              <a:t>:</a:t>
            </a:r>
            <a:r>
              <a:rPr lang="en-US" altLang="ko-KR" sz="1500" dirty="0"/>
              <a:t> </a:t>
            </a:r>
            <a:r>
              <a:rPr lang="ko-KR" altLang="ko-KR" sz="1500" dirty="0"/>
              <a:t>부산항만공사</a:t>
            </a:r>
            <a:r>
              <a:rPr lang="en-US" altLang="ko-KR" sz="1500" dirty="0"/>
              <a:t>, </a:t>
            </a:r>
            <a:r>
              <a:rPr lang="ko-KR" altLang="ko-KR" sz="1500" dirty="0"/>
              <a:t>부산교통공사</a:t>
            </a:r>
            <a:r>
              <a:rPr lang="en-US" altLang="ko-KR" sz="1500" dirty="0"/>
              <a:t>, </a:t>
            </a:r>
            <a:r>
              <a:rPr lang="ko-KR" altLang="ko-KR" sz="1500" dirty="0"/>
              <a:t>부산시 기록원 등과 협력하여 부산 고유의 공공 및 역사 데이터를 수집하고</a:t>
            </a:r>
            <a:r>
              <a:rPr lang="en-US" altLang="ko-KR" sz="1500" dirty="0"/>
              <a:t>, </a:t>
            </a:r>
            <a:r>
              <a:rPr lang="ko-KR" altLang="ko-KR" sz="1500" dirty="0"/>
              <a:t>저작권 및 개인정보보호 문제를 해결한 뒤 예술적 활용이 용이한 형태로 가공하여 제공하는</a:t>
            </a:r>
            <a:r>
              <a:rPr lang="en-US" altLang="ko-KR" sz="1500" dirty="0"/>
              <a:t> '</a:t>
            </a:r>
            <a:r>
              <a:rPr lang="ko-KR" altLang="ko-KR" sz="1500" dirty="0" err="1"/>
              <a:t>큐레이티드</a:t>
            </a:r>
            <a:r>
              <a:rPr lang="ko-KR" altLang="ko-KR" sz="1500" dirty="0"/>
              <a:t> 데이터 레이크</a:t>
            </a:r>
            <a:r>
              <a:rPr lang="en-US" altLang="ko-KR" sz="1500" dirty="0"/>
              <a:t>(Curated Data Lake)'</a:t>
            </a:r>
            <a:r>
              <a:rPr lang="ko-KR" altLang="ko-KR" sz="1500" dirty="0"/>
              <a:t>를 구축한다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>
              <a:lnSpc>
                <a:spcPct val="150000"/>
              </a:lnSpc>
            </a:pPr>
            <a:r>
              <a:rPr lang="ko-KR" altLang="ko-KR" sz="1500" dirty="0"/>
              <a:t>이러한</a:t>
            </a:r>
            <a:r>
              <a:rPr lang="en-US" altLang="ko-KR" sz="1500" dirty="0"/>
              <a:t> '</a:t>
            </a:r>
            <a:r>
              <a:rPr lang="ko-KR" altLang="ko-KR" sz="1500" dirty="0"/>
              <a:t>부산</a:t>
            </a:r>
            <a:r>
              <a:rPr lang="en-US" altLang="ko-KR" sz="1500" dirty="0"/>
              <a:t> AI </a:t>
            </a:r>
            <a:r>
              <a:rPr lang="ko-KR" altLang="ko-KR" sz="1500" dirty="0"/>
              <a:t>아트</a:t>
            </a:r>
            <a:r>
              <a:rPr lang="en-US" altLang="ko-KR" sz="1500" dirty="0"/>
              <a:t>-</a:t>
            </a:r>
            <a:r>
              <a:rPr lang="ko-KR" altLang="ko-KR" sz="1500" dirty="0" err="1"/>
              <a:t>테크</a:t>
            </a:r>
            <a:r>
              <a:rPr lang="ko-KR" altLang="ko-KR" sz="1500" dirty="0"/>
              <a:t> 랩</a:t>
            </a:r>
            <a:r>
              <a:rPr lang="en-US" altLang="ko-KR" sz="1500" dirty="0"/>
              <a:t>'</a:t>
            </a:r>
            <a:r>
              <a:rPr lang="ko-KR" altLang="ko-KR" sz="1500" dirty="0"/>
              <a:t>은 단절된 점들을 연결하는 선이 되어</a:t>
            </a:r>
            <a:r>
              <a:rPr lang="en-US" altLang="ko-KR" sz="1500" dirty="0"/>
              <a:t>, </a:t>
            </a:r>
            <a:r>
              <a:rPr lang="ko-KR" altLang="ko-KR" sz="1500" dirty="0"/>
              <a:t>부산의</a:t>
            </a:r>
            <a:r>
              <a:rPr lang="en-US" altLang="ko-KR" sz="1500" dirty="0"/>
              <a:t> AI </a:t>
            </a:r>
            <a:r>
              <a:rPr lang="ko-KR" altLang="ko-KR" sz="1500" dirty="0"/>
              <a:t>예술 생태계 전체에 활력을 불어넣는 심장 역할을 수행할 것이다</a:t>
            </a:r>
            <a:r>
              <a:rPr lang="en-US" altLang="ko-KR" sz="1500" dirty="0"/>
              <a:t>.</a:t>
            </a:r>
            <a:endParaRPr lang="ko-KR" altLang="ko-KR" sz="1500" dirty="0"/>
          </a:p>
          <a:p>
            <a:pPr>
              <a:lnSpc>
                <a:spcPct val="150000"/>
              </a:lnSpc>
            </a:pPr>
            <a:r>
              <a:rPr lang="ko-KR" altLang="ko-KR" sz="1600" b="1" dirty="0"/>
              <a:t>표</a:t>
            </a:r>
            <a:r>
              <a:rPr lang="en-US" altLang="ko-KR" sz="1600" b="1" dirty="0"/>
              <a:t> 3: </a:t>
            </a:r>
            <a:r>
              <a:rPr lang="ko-KR" altLang="ko-KR" sz="1600" b="1" dirty="0"/>
              <a:t>글로벌 아트</a:t>
            </a:r>
            <a:r>
              <a:rPr lang="en-US" altLang="ko-KR" sz="1600" b="1" dirty="0"/>
              <a:t>-</a:t>
            </a:r>
            <a:r>
              <a:rPr lang="ko-KR" altLang="ko-KR" sz="1600" b="1" dirty="0" err="1"/>
              <a:t>테크</a:t>
            </a:r>
            <a:r>
              <a:rPr lang="ko-KR" altLang="ko-KR" sz="1600" b="1" dirty="0"/>
              <a:t> 기관 모델 비교 분석 및 부산 적용 방안</a:t>
            </a:r>
            <a:endParaRPr lang="ko-KR" altLang="ko-KR" sz="1600" dirty="0"/>
          </a:p>
          <a:p>
            <a:pPr marL="0" indent="0">
              <a:lnSpc>
                <a:spcPct val="150000"/>
              </a:lnSpc>
              <a:buNone/>
            </a:pPr>
            <a:endParaRPr lang="ko-KR" altLang="ko-KR" sz="16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2CA21D-3FAD-B71C-F009-0B0FBC7B0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29986"/>
              </p:ext>
            </p:extLst>
          </p:nvPr>
        </p:nvGraphicFramePr>
        <p:xfrm>
          <a:off x="894749" y="3374859"/>
          <a:ext cx="10515600" cy="2560320"/>
        </p:xfrm>
        <a:graphic>
          <a:graphicData uri="http://schemas.openxmlformats.org/drawingml/2006/table">
            <a:tbl>
              <a:tblPr/>
              <a:tblGrid>
                <a:gridCol w="1307030">
                  <a:extLst>
                    <a:ext uri="{9D8B030D-6E8A-4147-A177-3AD203B41FA5}">
                      <a16:colId xmlns:a16="http://schemas.microsoft.com/office/drawing/2014/main" val="3907788856"/>
                    </a:ext>
                  </a:extLst>
                </a:gridCol>
                <a:gridCol w="4604285">
                  <a:extLst>
                    <a:ext uri="{9D8B030D-6E8A-4147-A177-3AD203B41FA5}">
                      <a16:colId xmlns:a16="http://schemas.microsoft.com/office/drawing/2014/main" val="2831173943"/>
                    </a:ext>
                  </a:extLst>
                </a:gridCol>
                <a:gridCol w="4604285">
                  <a:extLst>
                    <a:ext uri="{9D8B030D-6E8A-4147-A177-3AD203B41FA5}">
                      <a16:colId xmlns:a16="http://schemas.microsoft.com/office/drawing/2014/main" val="31116671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비유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/>
                        <a:t>Interdisciplinary (</a:t>
                      </a:r>
                      <a:r>
                        <a:rPr lang="ko-KR" altLang="en-US" sz="1600" b="1" dirty="0"/>
                        <a:t>학제간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 err="1"/>
                        <a:t>Antidisciplinary</a:t>
                      </a:r>
                      <a:r>
                        <a:rPr lang="en-US" sz="1600" b="1" dirty="0"/>
                        <a:t> (</a:t>
                      </a:r>
                      <a:r>
                        <a:rPr lang="ko-KR" altLang="en-US" sz="1600" b="1" dirty="0"/>
                        <a:t>탈분야적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901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/>
                        <a:t>팀 프로젝트</a:t>
                      </a:r>
                      <a:endParaRPr lang="ko-KR" alt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각기 다른 부서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인사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재무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마케팅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의 전문가들이 모여 하나의 프로젝트를 성공적으로 이끄는 것과 같습니다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특정 부서에 소속되지 않은 사람들이 모여 기존에 없던 새로운 사업 모델을 만드는 것과 같습니다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19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/>
                        <a:t>요리</a:t>
                      </a:r>
                      <a:endParaRPr lang="ko-KR" alt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여러 가지 완성된 요리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한식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중식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일식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를 한상에 차려 조화로운 코스 요리를 만드는 것과 같습니다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기존에 없던 식재료와 조리법을 결합하여 전혀 새로운 장르의 음식을 발명하는 것과 같습니다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609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/>
                        <a:t>지도</a:t>
                      </a:r>
                      <a:endParaRPr lang="ko-KR" alt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지도에 표시된 여러 도시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학문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를 잇는 새로운 도로를 건설하는 것과 같습니다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지도 위에 표시되지 않은 미지의 땅을 탐험하고 새로운 대륙을 발견하는 것과 같습니다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8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81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1C2F2-591A-FE06-E170-E5648D019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7FAF89-D6C2-F72A-CF3C-67BC14735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348756"/>
              </p:ext>
            </p:extLst>
          </p:nvPr>
        </p:nvGraphicFramePr>
        <p:xfrm>
          <a:off x="222584" y="560950"/>
          <a:ext cx="11423982" cy="49020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3316">
                  <a:extLst>
                    <a:ext uri="{9D8B030D-6E8A-4147-A177-3AD203B41FA5}">
                      <a16:colId xmlns:a16="http://schemas.microsoft.com/office/drawing/2014/main" val="815497098"/>
                    </a:ext>
                  </a:extLst>
                </a:gridCol>
                <a:gridCol w="2773279">
                  <a:extLst>
                    <a:ext uri="{9D8B030D-6E8A-4147-A177-3AD203B41FA5}">
                      <a16:colId xmlns:a16="http://schemas.microsoft.com/office/drawing/2014/main" val="3782783180"/>
                    </a:ext>
                  </a:extLst>
                </a:gridCol>
                <a:gridCol w="2448426">
                  <a:extLst>
                    <a:ext uri="{9D8B030D-6E8A-4147-A177-3AD203B41FA5}">
                      <a16:colId xmlns:a16="http://schemas.microsoft.com/office/drawing/2014/main" val="2462780268"/>
                    </a:ext>
                  </a:extLst>
                </a:gridCol>
                <a:gridCol w="2389403">
                  <a:extLst>
                    <a:ext uri="{9D8B030D-6E8A-4147-A177-3AD203B41FA5}">
                      <a16:colId xmlns:a16="http://schemas.microsoft.com/office/drawing/2014/main" val="801396134"/>
                    </a:ext>
                  </a:extLst>
                </a:gridCol>
                <a:gridCol w="2549558">
                  <a:extLst>
                    <a:ext uri="{9D8B030D-6E8A-4147-A177-3AD203B41FA5}">
                      <a16:colId xmlns:a16="http://schemas.microsoft.com/office/drawing/2014/main" val="867370406"/>
                    </a:ext>
                  </a:extLst>
                </a:gridCol>
              </a:tblGrid>
              <a:tr h="409607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구분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>
                          <a:effectLst/>
                        </a:rPr>
                        <a:t>MIT </a:t>
                      </a:r>
                      <a:r>
                        <a:rPr lang="ko-KR" sz="1600" b="1" dirty="0" err="1">
                          <a:effectLst/>
                        </a:rPr>
                        <a:t>미디어랩</a:t>
                      </a:r>
                      <a:r>
                        <a:rPr lang="en-US" sz="1600" b="1" dirty="0">
                          <a:effectLst/>
                        </a:rPr>
                        <a:t> (</a:t>
                      </a:r>
                      <a:r>
                        <a:rPr lang="ko-KR" sz="1600" b="1" dirty="0">
                          <a:effectLst/>
                        </a:rPr>
                        <a:t>미국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아르스 </a:t>
                      </a:r>
                      <a:r>
                        <a:rPr lang="ko-KR" sz="1600" b="1" dirty="0" err="1">
                          <a:effectLst/>
                        </a:rPr>
                        <a:t>일렉트로니카</a:t>
                      </a:r>
                      <a:r>
                        <a:rPr lang="ko-KR" sz="1600" b="1" dirty="0">
                          <a:effectLst/>
                        </a:rPr>
                        <a:t> </a:t>
                      </a:r>
                      <a:r>
                        <a:rPr lang="ko-KR" sz="1600" b="1" dirty="0" err="1">
                          <a:effectLst/>
                        </a:rPr>
                        <a:t>퓨처랩</a:t>
                      </a:r>
                      <a:r>
                        <a:rPr lang="en-US" sz="1600" b="1" dirty="0">
                          <a:effectLst/>
                        </a:rPr>
                        <a:t> (</a:t>
                      </a:r>
                      <a:r>
                        <a:rPr lang="ko-KR" sz="1600" b="1" dirty="0">
                          <a:effectLst/>
                        </a:rPr>
                        <a:t>오스트리아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>
                          <a:effectLst/>
                        </a:rPr>
                        <a:t>ZKM (</a:t>
                      </a:r>
                      <a:r>
                        <a:rPr lang="ko-KR" sz="1600" b="1" dirty="0">
                          <a:effectLst/>
                        </a:rPr>
                        <a:t>독일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부산</a:t>
                      </a:r>
                      <a:r>
                        <a:rPr lang="en-US" sz="1600" b="1" dirty="0">
                          <a:effectLst/>
                        </a:rPr>
                        <a:t> AI </a:t>
                      </a:r>
                      <a:r>
                        <a:rPr lang="ko-KR" sz="1600" b="1" dirty="0">
                          <a:effectLst/>
                        </a:rPr>
                        <a:t>아트</a:t>
                      </a:r>
                      <a:r>
                        <a:rPr lang="en-US" sz="1600" b="1" dirty="0">
                          <a:effectLst/>
                        </a:rPr>
                        <a:t>-</a:t>
                      </a:r>
                      <a:r>
                        <a:rPr lang="ko-KR" sz="1600" b="1" dirty="0" err="1">
                          <a:effectLst/>
                        </a:rPr>
                        <a:t>테크</a:t>
                      </a:r>
                      <a:r>
                        <a:rPr lang="ko-KR" sz="1600" b="1" dirty="0">
                          <a:effectLst/>
                        </a:rPr>
                        <a:t> 랩 적용 방안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extLst>
                  <a:ext uri="{0D108BD9-81ED-4DB2-BD59-A6C34878D82A}">
                    <a16:rowId xmlns:a16="http://schemas.microsoft.com/office/drawing/2014/main" val="3269484115"/>
                  </a:ext>
                </a:extLst>
              </a:tr>
              <a:tr h="1328954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b="1" dirty="0">
                          <a:effectLst/>
                        </a:rPr>
                        <a:t>거버넌스 및 재원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대학 부설 연구소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기업 스폰서십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ko-KR" sz="1600" dirty="0">
                          <a:effectLst/>
                        </a:rPr>
                        <a:t>컨소시엄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r>
                        <a:rPr lang="ko-KR" sz="1600" dirty="0">
                          <a:effectLst/>
                        </a:rPr>
                        <a:t>이 주 재원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프로젝트 단위가 아닌 일반 연구 주제 </a:t>
                      </a:r>
                      <a:r>
                        <a:rPr lang="ko-KR" sz="1600" dirty="0" err="1">
                          <a:effectLst/>
                        </a:rPr>
                        <a:t>펀딩</a:t>
                      </a:r>
                      <a:r>
                        <a:rPr lang="ko-KR" sz="1600" dirty="0">
                          <a:effectLst/>
                        </a:rPr>
                        <a:t> 방식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문화기관</a:t>
                      </a:r>
                      <a:r>
                        <a:rPr lang="en-US" sz="1600" dirty="0">
                          <a:effectLst/>
                        </a:rPr>
                        <a:t>(AEC) </a:t>
                      </a:r>
                      <a:r>
                        <a:rPr lang="ko-KR" sz="1600" dirty="0">
                          <a:effectLst/>
                        </a:rPr>
                        <a:t>산하</a:t>
                      </a:r>
                      <a:r>
                        <a:rPr lang="en-US" sz="1600" dirty="0">
                          <a:effectLst/>
                        </a:rPr>
                        <a:t> R&amp;D </a:t>
                      </a:r>
                      <a:r>
                        <a:rPr lang="ko-KR" sz="1600" dirty="0">
                          <a:effectLst/>
                        </a:rPr>
                        <a:t>부서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공공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ko-KR" sz="1600" dirty="0">
                          <a:effectLst/>
                        </a:rPr>
                        <a:t>시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주</a:t>
                      </a:r>
                      <a:r>
                        <a:rPr lang="en-US" sz="1600" dirty="0">
                          <a:effectLst/>
                        </a:rPr>
                        <a:t>) </a:t>
                      </a:r>
                      <a:r>
                        <a:rPr lang="ko-KR" sz="1600" dirty="0">
                          <a:effectLst/>
                        </a:rPr>
                        <a:t>지원</a:t>
                      </a:r>
                      <a:r>
                        <a:rPr lang="en-US" sz="1600" dirty="0">
                          <a:effectLst/>
                        </a:rPr>
                        <a:t>, EU </a:t>
                      </a:r>
                      <a:r>
                        <a:rPr lang="ko-KR" sz="1600" dirty="0" err="1">
                          <a:effectLst/>
                        </a:rPr>
                        <a:t>펀딩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기업과의 공동 연구 프로젝트를 통한 재원 확보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공법상 재단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시와 주 정부가 각각</a:t>
                      </a:r>
                      <a:r>
                        <a:rPr lang="en-US" sz="1600" dirty="0">
                          <a:effectLst/>
                        </a:rPr>
                        <a:t> 50%</a:t>
                      </a:r>
                      <a:r>
                        <a:rPr lang="ko-KR" sz="1600" dirty="0">
                          <a:effectLst/>
                        </a:rPr>
                        <a:t>의 기본 재원 부담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추가적으로</a:t>
                      </a:r>
                      <a:r>
                        <a:rPr lang="en-US" sz="1600" dirty="0">
                          <a:effectLst/>
                        </a:rPr>
                        <a:t> EU </a:t>
                      </a:r>
                      <a:r>
                        <a:rPr lang="ko-KR" sz="1600" dirty="0" err="1">
                          <a:effectLst/>
                        </a:rPr>
                        <a:t>펀딩</a:t>
                      </a:r>
                      <a:r>
                        <a:rPr lang="ko-KR" sz="1600" dirty="0">
                          <a:effectLst/>
                        </a:rPr>
                        <a:t> 및 프로젝트 기반 자금 조달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[</a:t>
                      </a:r>
                      <a:r>
                        <a:rPr lang="ko-KR" sz="1600">
                          <a:effectLst/>
                        </a:rPr>
                        <a:t>제안</a:t>
                      </a:r>
                      <a:r>
                        <a:rPr lang="en-US" sz="1600">
                          <a:effectLst/>
                        </a:rPr>
                        <a:t>] </a:t>
                      </a:r>
                      <a:r>
                        <a:rPr lang="ko-KR" sz="1600">
                          <a:effectLst/>
                        </a:rPr>
                        <a:t>부산시 출연금과 민간</a:t>
                      </a:r>
                      <a:r>
                        <a:rPr lang="en-US" sz="1600">
                          <a:effectLst/>
                        </a:rPr>
                        <a:t>/</a:t>
                      </a:r>
                      <a:r>
                        <a:rPr lang="ko-KR" sz="1600">
                          <a:effectLst/>
                        </a:rPr>
                        <a:t>기업 파트너십을 결합한 독립 비영리 재단 모델</a:t>
                      </a:r>
                      <a:r>
                        <a:rPr lang="en-US" sz="1600">
                          <a:effectLst/>
                        </a:rPr>
                        <a:t>. </a:t>
                      </a:r>
                      <a:r>
                        <a:rPr lang="ko-KR" sz="1600">
                          <a:effectLst/>
                        </a:rPr>
                        <a:t>안정적 공공 지원을 기반으로 기업과의 공동</a:t>
                      </a:r>
                      <a:r>
                        <a:rPr lang="en-US" sz="1600">
                          <a:effectLst/>
                        </a:rPr>
                        <a:t> R&amp;D, EU </a:t>
                      </a:r>
                      <a:r>
                        <a:rPr lang="ko-KR" sz="1600">
                          <a:effectLst/>
                        </a:rPr>
                        <a:t>프로젝트 유치 등 재원 다각화 추진</a:t>
                      </a:r>
                      <a:r>
                        <a:rPr lang="en-US" sz="1600">
                          <a:effectLst/>
                        </a:rPr>
                        <a:t>.</a:t>
                      </a:r>
                      <a:endParaRPr lang="ko-KR" sz="16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extLst>
                  <a:ext uri="{0D108BD9-81ED-4DB2-BD59-A6C34878D82A}">
                    <a16:rowId xmlns:a16="http://schemas.microsoft.com/office/drawing/2014/main" val="1778039359"/>
                  </a:ext>
                </a:extLst>
              </a:tr>
              <a:tr h="1541214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b="1" dirty="0">
                          <a:effectLst/>
                        </a:rPr>
                        <a:t>핵심 방법론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반</a:t>
                      </a: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ko-KR" sz="1600" dirty="0">
                          <a:effectLst/>
                        </a:rPr>
                        <a:t>징계적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en-US" sz="1600" dirty="0" err="1">
                          <a:effectLst/>
                        </a:rPr>
                        <a:t>Antidisciplinary</a:t>
                      </a:r>
                      <a:r>
                        <a:rPr lang="en-US" sz="1600" dirty="0">
                          <a:effectLst/>
                        </a:rPr>
                        <a:t>) </a:t>
                      </a:r>
                      <a:r>
                        <a:rPr lang="ko-KR" sz="1600" dirty="0">
                          <a:effectLst/>
                        </a:rPr>
                        <a:t>연구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예술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과학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디자인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공학의 경계를 허무는 융합 프로젝트 중심</a:t>
                      </a:r>
                      <a:r>
                        <a:rPr lang="en-US" sz="1600" dirty="0">
                          <a:effectLst/>
                        </a:rPr>
                        <a:t>. '</a:t>
                      </a:r>
                      <a:r>
                        <a:rPr lang="ko-KR" sz="1600" dirty="0">
                          <a:effectLst/>
                        </a:rPr>
                        <a:t>데모 또는 사망</a:t>
                      </a:r>
                      <a:r>
                        <a:rPr lang="en-US" sz="1600" dirty="0">
                          <a:effectLst/>
                        </a:rPr>
                        <a:t>(Demo or Die)' </a:t>
                      </a:r>
                      <a:r>
                        <a:rPr lang="ko-KR" sz="1600" dirty="0">
                          <a:effectLst/>
                        </a:rPr>
                        <a:t>문화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'</a:t>
                      </a:r>
                      <a:r>
                        <a:rPr lang="ko-KR" sz="1600" dirty="0">
                          <a:effectLst/>
                        </a:rPr>
                        <a:t>아트 </a:t>
                      </a:r>
                      <a:r>
                        <a:rPr lang="ko-KR" sz="1600" dirty="0" err="1">
                          <a:effectLst/>
                        </a:rPr>
                        <a:t>씽킹</a:t>
                      </a:r>
                      <a:r>
                        <a:rPr lang="en-US" sz="1600" dirty="0">
                          <a:effectLst/>
                        </a:rPr>
                        <a:t>(Art Thinking)'</a:t>
                      </a:r>
                      <a:r>
                        <a:rPr lang="ko-KR" sz="1600" dirty="0">
                          <a:effectLst/>
                        </a:rPr>
                        <a:t>을 통한 문제 해결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예술적 탐구를 통해 사회와 기술에 대한 새로운 질문을 던지고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프로토타입을 제작하여 대중과 소통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'</a:t>
                      </a:r>
                      <a:r>
                        <a:rPr lang="ko-KR" sz="1600" dirty="0">
                          <a:effectLst/>
                        </a:rPr>
                        <a:t>디지털 바우하우스</a:t>
                      </a:r>
                      <a:r>
                        <a:rPr lang="en-US" sz="1600" dirty="0">
                          <a:effectLst/>
                        </a:rPr>
                        <a:t>' </a:t>
                      </a:r>
                      <a:r>
                        <a:rPr lang="ko-KR" sz="1600" dirty="0">
                          <a:effectLst/>
                        </a:rPr>
                        <a:t>지향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미디어 기술과 전통 예술의 창의적 결합 탐구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전시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연구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수집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교육을 통합적으로 수행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[</a:t>
                      </a:r>
                      <a:r>
                        <a:rPr lang="ko-KR" sz="1600" dirty="0">
                          <a:effectLst/>
                        </a:rPr>
                        <a:t>제안</a:t>
                      </a:r>
                      <a:r>
                        <a:rPr lang="en-US" sz="1600" dirty="0">
                          <a:effectLst/>
                        </a:rPr>
                        <a:t>] '</a:t>
                      </a:r>
                      <a:r>
                        <a:rPr lang="ko-KR" sz="1600" dirty="0">
                          <a:effectLst/>
                        </a:rPr>
                        <a:t>아트 </a:t>
                      </a:r>
                      <a:r>
                        <a:rPr lang="ko-KR" sz="1600" dirty="0" err="1">
                          <a:effectLst/>
                        </a:rPr>
                        <a:t>씽킹</a:t>
                      </a:r>
                      <a:r>
                        <a:rPr lang="en-US" sz="1600" dirty="0">
                          <a:effectLst/>
                        </a:rPr>
                        <a:t>'</a:t>
                      </a:r>
                      <a:r>
                        <a:rPr lang="ko-KR" sz="1600" dirty="0">
                          <a:effectLst/>
                        </a:rPr>
                        <a:t>과</a:t>
                      </a:r>
                      <a:r>
                        <a:rPr lang="en-US" sz="1600" dirty="0">
                          <a:effectLst/>
                        </a:rPr>
                        <a:t> '</a:t>
                      </a:r>
                      <a:r>
                        <a:rPr lang="ko-KR" sz="1600" dirty="0">
                          <a:effectLst/>
                        </a:rPr>
                        <a:t>프로토타이핑</a:t>
                      </a:r>
                      <a:r>
                        <a:rPr lang="en-US" sz="1600" dirty="0">
                          <a:effectLst/>
                        </a:rPr>
                        <a:t>'</a:t>
                      </a:r>
                      <a:r>
                        <a:rPr lang="ko-KR" sz="1600" dirty="0">
                          <a:effectLst/>
                        </a:rPr>
                        <a:t>을 핵심 방법론으로 채택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부산의 데이터와 사회적 이슈를 예술적 질문으로 전환하고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이를 해결하기 위한 기술적</a:t>
                      </a:r>
                      <a:r>
                        <a:rPr lang="en-US" sz="1600" dirty="0">
                          <a:effectLst/>
                        </a:rPr>
                        <a:t>·</a:t>
                      </a:r>
                      <a:r>
                        <a:rPr lang="ko-KR" sz="1600" dirty="0">
                          <a:effectLst/>
                        </a:rPr>
                        <a:t>예술적 프로토타입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ko-KR" sz="1600" dirty="0">
                          <a:effectLst/>
                        </a:rPr>
                        <a:t>시스템</a:t>
                      </a:r>
                      <a:r>
                        <a:rPr lang="en-US" sz="1600" dirty="0">
                          <a:effectLst/>
                        </a:rPr>
                        <a:t>) </a:t>
                      </a:r>
                      <a:r>
                        <a:rPr lang="ko-KR" sz="1600" dirty="0">
                          <a:effectLst/>
                        </a:rPr>
                        <a:t>개발에 집중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extLst>
                  <a:ext uri="{0D108BD9-81ED-4DB2-BD59-A6C34878D82A}">
                    <a16:rowId xmlns:a16="http://schemas.microsoft.com/office/drawing/2014/main" val="378090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511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636462-BDB2-B6D9-7A3E-FCC5074BA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895918"/>
              </p:ext>
            </p:extLst>
          </p:nvPr>
        </p:nvGraphicFramePr>
        <p:xfrm>
          <a:off x="777240" y="685802"/>
          <a:ext cx="10439400" cy="56155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7780">
                  <a:extLst>
                    <a:ext uri="{9D8B030D-6E8A-4147-A177-3AD203B41FA5}">
                      <a16:colId xmlns:a16="http://schemas.microsoft.com/office/drawing/2014/main" val="3837603054"/>
                    </a:ext>
                  </a:extLst>
                </a:gridCol>
                <a:gridCol w="2287905">
                  <a:extLst>
                    <a:ext uri="{9D8B030D-6E8A-4147-A177-3AD203B41FA5}">
                      <a16:colId xmlns:a16="http://schemas.microsoft.com/office/drawing/2014/main" val="193704423"/>
                    </a:ext>
                  </a:extLst>
                </a:gridCol>
                <a:gridCol w="2287905">
                  <a:extLst>
                    <a:ext uri="{9D8B030D-6E8A-4147-A177-3AD203B41FA5}">
                      <a16:colId xmlns:a16="http://schemas.microsoft.com/office/drawing/2014/main" val="3616459357"/>
                    </a:ext>
                  </a:extLst>
                </a:gridCol>
                <a:gridCol w="2287905">
                  <a:extLst>
                    <a:ext uri="{9D8B030D-6E8A-4147-A177-3AD203B41FA5}">
                      <a16:colId xmlns:a16="http://schemas.microsoft.com/office/drawing/2014/main" val="2763059991"/>
                    </a:ext>
                  </a:extLst>
                </a:gridCol>
                <a:gridCol w="2287905">
                  <a:extLst>
                    <a:ext uri="{9D8B030D-6E8A-4147-A177-3AD203B41FA5}">
                      <a16:colId xmlns:a16="http://schemas.microsoft.com/office/drawing/2014/main" val="2681219366"/>
                    </a:ext>
                  </a:extLst>
                </a:gridCol>
              </a:tblGrid>
              <a:tr h="630771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구분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>
                          <a:effectLst/>
                        </a:rPr>
                        <a:t>MIT </a:t>
                      </a:r>
                      <a:r>
                        <a:rPr lang="ko-KR" sz="1600" b="1" dirty="0" err="1">
                          <a:effectLst/>
                        </a:rPr>
                        <a:t>미디어랩</a:t>
                      </a:r>
                      <a:r>
                        <a:rPr lang="en-US" sz="1600" b="1" dirty="0">
                          <a:effectLst/>
                        </a:rPr>
                        <a:t> (</a:t>
                      </a:r>
                      <a:r>
                        <a:rPr lang="ko-KR" sz="1600" b="1" dirty="0">
                          <a:effectLst/>
                        </a:rPr>
                        <a:t>미국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아르스 </a:t>
                      </a:r>
                      <a:r>
                        <a:rPr lang="ko-KR" sz="1600" b="1" dirty="0" err="1">
                          <a:effectLst/>
                        </a:rPr>
                        <a:t>일렉트로니카</a:t>
                      </a:r>
                      <a:r>
                        <a:rPr lang="ko-KR" sz="1600" b="1" dirty="0">
                          <a:effectLst/>
                        </a:rPr>
                        <a:t> </a:t>
                      </a:r>
                      <a:r>
                        <a:rPr lang="ko-KR" sz="1600" b="1" dirty="0" err="1">
                          <a:effectLst/>
                        </a:rPr>
                        <a:t>퓨처랩</a:t>
                      </a:r>
                      <a:r>
                        <a:rPr lang="en-US" sz="1600" b="1" dirty="0">
                          <a:effectLst/>
                        </a:rPr>
                        <a:t> (</a:t>
                      </a:r>
                      <a:r>
                        <a:rPr lang="ko-KR" sz="1600" b="1" dirty="0">
                          <a:effectLst/>
                        </a:rPr>
                        <a:t>오스트리아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>
                          <a:effectLst/>
                        </a:rPr>
                        <a:t>ZKM (</a:t>
                      </a:r>
                      <a:r>
                        <a:rPr lang="ko-KR" sz="1600" b="1" dirty="0">
                          <a:effectLst/>
                        </a:rPr>
                        <a:t>독일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600" b="1" dirty="0">
                          <a:effectLst/>
                        </a:rPr>
                        <a:t>부산</a:t>
                      </a:r>
                      <a:r>
                        <a:rPr lang="en-US" sz="1600" b="1" dirty="0">
                          <a:effectLst/>
                        </a:rPr>
                        <a:t> AI </a:t>
                      </a:r>
                      <a:r>
                        <a:rPr lang="ko-KR" sz="1600" b="1" dirty="0">
                          <a:effectLst/>
                        </a:rPr>
                        <a:t>아트</a:t>
                      </a:r>
                      <a:r>
                        <a:rPr lang="en-US" sz="1600" b="1" dirty="0">
                          <a:effectLst/>
                        </a:rPr>
                        <a:t>-</a:t>
                      </a:r>
                      <a:r>
                        <a:rPr lang="ko-KR" sz="1600" b="1" dirty="0" err="1">
                          <a:effectLst/>
                        </a:rPr>
                        <a:t>테크</a:t>
                      </a:r>
                      <a:r>
                        <a:rPr lang="ko-KR" sz="1600" b="1" dirty="0">
                          <a:effectLst/>
                        </a:rPr>
                        <a:t> 랩 적용 방안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1726" marR="61726" marT="41151" marB="41151"/>
                </a:tc>
                <a:extLst>
                  <a:ext uri="{0D108BD9-81ED-4DB2-BD59-A6C34878D82A}">
                    <a16:rowId xmlns:a16="http://schemas.microsoft.com/office/drawing/2014/main" val="2160044165"/>
                  </a:ext>
                </a:extLst>
              </a:tr>
              <a:tr h="2404925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b="1" dirty="0">
                          <a:effectLst/>
                        </a:rPr>
                        <a:t>산업</a:t>
                      </a:r>
                      <a:r>
                        <a:rPr lang="en-US" sz="1600" b="1" dirty="0">
                          <a:effectLst/>
                        </a:rPr>
                        <a:t>/</a:t>
                      </a:r>
                      <a:r>
                        <a:rPr lang="ko-KR" sz="1600" b="1" dirty="0">
                          <a:effectLst/>
                        </a:rPr>
                        <a:t>예술가 협력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839" marR="68839" marT="45893" marB="458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기업 스폰서들이 연구 그룹과 자유롭게 교류하며 아이디어와 인재를 발굴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교수진이 연구 그룹을 이끌며 학생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ko-KR" sz="1600" dirty="0">
                          <a:effectLst/>
                        </a:rPr>
                        <a:t>연구원과 협업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839" marR="68839" marT="45893" marB="458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기업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문화기관 등 외부 파트너를 위한 맞춤형</a:t>
                      </a:r>
                      <a:r>
                        <a:rPr lang="en-US" sz="1600" dirty="0">
                          <a:effectLst/>
                        </a:rPr>
                        <a:t> R&amp;D </a:t>
                      </a:r>
                      <a:r>
                        <a:rPr lang="ko-KR" sz="1600" dirty="0">
                          <a:effectLst/>
                        </a:rPr>
                        <a:t>프로젝트 수행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아티스트 </a:t>
                      </a:r>
                      <a:r>
                        <a:rPr lang="ko-KR" sz="1600" dirty="0" err="1">
                          <a:effectLst/>
                        </a:rPr>
                        <a:t>레지던시는</a:t>
                      </a:r>
                      <a:r>
                        <a:rPr lang="ko-KR" sz="1600" dirty="0">
                          <a:effectLst/>
                        </a:rPr>
                        <a:t> 외부 </a:t>
                      </a:r>
                      <a:r>
                        <a:rPr lang="ko-KR" sz="1600" dirty="0" err="1">
                          <a:effectLst/>
                        </a:rPr>
                        <a:t>펀딩</a:t>
                      </a:r>
                      <a:r>
                        <a:rPr lang="ko-KR" sz="1600" dirty="0">
                          <a:effectLst/>
                        </a:rPr>
                        <a:t> 기반으로 운영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839" marR="68839" marT="45893" marB="458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아티스트 </a:t>
                      </a:r>
                      <a:r>
                        <a:rPr lang="ko-KR" sz="1600" dirty="0" err="1">
                          <a:effectLst/>
                        </a:rPr>
                        <a:t>레지던시</a:t>
                      </a:r>
                      <a:r>
                        <a:rPr lang="ko-KR" sz="1600" dirty="0">
                          <a:effectLst/>
                        </a:rPr>
                        <a:t> 프로그램 운영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외부 기관과의 협력을 통한 대규모 국제 공동 연구 프로젝트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ko-KR" sz="1600" dirty="0">
                          <a:effectLst/>
                        </a:rPr>
                        <a:t>예</a:t>
                      </a:r>
                      <a:r>
                        <a:rPr lang="en-US" sz="1600" dirty="0">
                          <a:effectLst/>
                        </a:rPr>
                        <a:t>: BEYOND MATTER) </a:t>
                      </a:r>
                      <a:r>
                        <a:rPr lang="ko-KR" sz="1600" dirty="0">
                          <a:effectLst/>
                        </a:rPr>
                        <a:t>수행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839" marR="68839" marT="45893" marB="458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[</a:t>
                      </a:r>
                      <a:r>
                        <a:rPr lang="ko-KR" sz="1600">
                          <a:effectLst/>
                        </a:rPr>
                        <a:t>제안</a:t>
                      </a:r>
                      <a:r>
                        <a:rPr lang="en-US" sz="1600">
                          <a:effectLst/>
                        </a:rPr>
                        <a:t>] (1) '</a:t>
                      </a:r>
                      <a:r>
                        <a:rPr lang="ko-KR" sz="1600">
                          <a:effectLst/>
                        </a:rPr>
                        <a:t>시스템 빌더</a:t>
                      </a:r>
                      <a:r>
                        <a:rPr lang="en-US" sz="1600">
                          <a:effectLst/>
                        </a:rPr>
                        <a:t>' </a:t>
                      </a:r>
                      <a:r>
                        <a:rPr lang="ko-KR" sz="1600">
                          <a:effectLst/>
                        </a:rPr>
                        <a:t>레지던시</a:t>
                      </a:r>
                      <a:r>
                        <a:rPr lang="en-US" sz="1600">
                          <a:effectLst/>
                        </a:rPr>
                        <a:t>: </a:t>
                      </a:r>
                      <a:r>
                        <a:rPr lang="ko-KR" sz="1600">
                          <a:effectLst/>
                        </a:rPr>
                        <a:t>랩의 핵심 역량</a:t>
                      </a:r>
                      <a:r>
                        <a:rPr lang="en-US" sz="1600">
                          <a:effectLst/>
                        </a:rPr>
                        <a:t>(HPC, </a:t>
                      </a:r>
                      <a:r>
                        <a:rPr lang="ko-KR" sz="1600">
                          <a:effectLst/>
                        </a:rPr>
                        <a:t>전문인력</a:t>
                      </a:r>
                      <a:r>
                        <a:rPr lang="en-US" sz="1600">
                          <a:effectLst/>
                        </a:rPr>
                        <a:t>)</a:t>
                      </a:r>
                      <a:r>
                        <a:rPr lang="ko-KR" sz="1600">
                          <a:effectLst/>
                        </a:rPr>
                        <a:t>을 집중 지원하는 플래그십 프로그램</a:t>
                      </a:r>
                      <a:r>
                        <a:rPr lang="en-US" sz="1600">
                          <a:effectLst/>
                        </a:rPr>
                        <a:t>. (2) </a:t>
                      </a:r>
                      <a:r>
                        <a:rPr lang="ko-KR" sz="1600">
                          <a:effectLst/>
                        </a:rPr>
                        <a:t>기업 협력</a:t>
                      </a:r>
                      <a:r>
                        <a:rPr lang="en-US" sz="1600">
                          <a:effectLst/>
                        </a:rPr>
                        <a:t> R&amp;D: BIPA</a:t>
                      </a:r>
                      <a:r>
                        <a:rPr lang="ko-KR" sz="1600">
                          <a:effectLst/>
                        </a:rPr>
                        <a:t>와 연계하여 지역 기업의 문제를 해결하는 공동 프로젝트 수행</a:t>
                      </a:r>
                      <a:r>
                        <a:rPr lang="en-US" sz="1600">
                          <a:effectLst/>
                        </a:rPr>
                        <a:t>.</a:t>
                      </a:r>
                      <a:endParaRPr lang="ko-KR" sz="16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839" marR="68839" marT="45893" marB="45893"/>
                </a:tc>
                <a:extLst>
                  <a:ext uri="{0D108BD9-81ED-4DB2-BD59-A6C34878D82A}">
                    <a16:rowId xmlns:a16="http://schemas.microsoft.com/office/drawing/2014/main" val="665250455"/>
                  </a:ext>
                </a:extLst>
              </a:tr>
              <a:tr h="2414607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b="1" dirty="0">
                          <a:effectLst/>
                        </a:rPr>
                        <a:t>공공 참여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839" marR="68839" marT="45893" marB="458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>
                          <a:effectLst/>
                        </a:rPr>
                        <a:t>정기적인 멤버 이벤트 및 심포지엄</a:t>
                      </a:r>
                      <a:r>
                        <a:rPr lang="en-US" sz="1600">
                          <a:effectLst/>
                        </a:rPr>
                        <a:t>. </a:t>
                      </a:r>
                      <a:r>
                        <a:rPr lang="ko-KR" sz="1600">
                          <a:effectLst/>
                        </a:rPr>
                        <a:t>개발된 기술의 스핀오프 창업 장려</a:t>
                      </a:r>
                      <a:r>
                        <a:rPr lang="en-US" sz="1600">
                          <a:effectLst/>
                        </a:rPr>
                        <a:t> (</a:t>
                      </a:r>
                      <a:r>
                        <a:rPr lang="ko-KR" sz="1600">
                          <a:effectLst/>
                        </a:rPr>
                        <a:t>예</a:t>
                      </a:r>
                      <a:r>
                        <a:rPr lang="en-US" sz="1600">
                          <a:effectLst/>
                        </a:rPr>
                        <a:t>: Lego Mindstorms).</a:t>
                      </a:r>
                      <a:endParaRPr lang="ko-KR" sz="16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839" marR="68839" marT="45893" marB="458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>
                          <a:effectLst/>
                        </a:rPr>
                        <a:t>아르스 일렉트로니카 페스티벌 및 센터 전시를 통해 연구 결과를 대중에게 공개하고 체험 기회 제공</a:t>
                      </a:r>
                      <a:r>
                        <a:rPr lang="en-US" sz="1600">
                          <a:effectLst/>
                        </a:rPr>
                        <a:t> (</a:t>
                      </a:r>
                      <a:r>
                        <a:rPr lang="ko-KR" sz="1600">
                          <a:effectLst/>
                        </a:rPr>
                        <a:t>예</a:t>
                      </a:r>
                      <a:r>
                        <a:rPr lang="en-US" sz="1600">
                          <a:effectLst/>
                        </a:rPr>
                        <a:t>: Deep Space 8K).</a:t>
                      </a:r>
                      <a:endParaRPr lang="ko-KR" sz="16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839" marR="68839" marT="45893" marB="458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상설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ko-KR" sz="1600" dirty="0">
                          <a:effectLst/>
                        </a:rPr>
                        <a:t>기획 전시를 통해 미디어 아트의 역사와 동시대 이슈를 대중에게 교육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미디어 박물관 기능 수행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839" marR="68839" marT="45893" marB="458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[</a:t>
                      </a:r>
                      <a:r>
                        <a:rPr lang="ko-KR" sz="1600" dirty="0">
                          <a:effectLst/>
                        </a:rPr>
                        <a:t>제안</a:t>
                      </a:r>
                      <a:r>
                        <a:rPr lang="en-US" sz="1600" dirty="0">
                          <a:effectLst/>
                        </a:rPr>
                        <a:t>] </a:t>
                      </a:r>
                      <a:r>
                        <a:rPr lang="ko-KR" sz="1600" dirty="0">
                          <a:effectLst/>
                        </a:rPr>
                        <a:t>부산현대미술관</a:t>
                      </a:r>
                      <a:r>
                        <a:rPr lang="en-US" sz="1600" dirty="0">
                          <a:effectLst/>
                        </a:rPr>
                        <a:t>(MoCA)</a:t>
                      </a:r>
                      <a:r>
                        <a:rPr lang="ko-KR" sz="1600" dirty="0">
                          <a:effectLst/>
                        </a:rPr>
                        <a:t>과 협력하여 랩의</a:t>
                      </a:r>
                      <a:r>
                        <a:rPr lang="en-US" sz="1600" dirty="0">
                          <a:effectLst/>
                        </a:rPr>
                        <a:t> R&amp;D </a:t>
                      </a:r>
                      <a:r>
                        <a:rPr lang="ko-KR" sz="1600" dirty="0">
                          <a:effectLst/>
                        </a:rPr>
                        <a:t>결과물을 활용한 기획 전시 및 쇼케이스 정기 개최</a:t>
                      </a:r>
                      <a:r>
                        <a:rPr lang="en-US" sz="1600" dirty="0">
                          <a:effectLst/>
                        </a:rPr>
                        <a:t>. </a:t>
                      </a:r>
                      <a:r>
                        <a:rPr lang="ko-KR" sz="1600" dirty="0">
                          <a:effectLst/>
                        </a:rPr>
                        <a:t>오픈소스 도구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ko-KR" sz="1600" dirty="0">
                          <a:effectLst/>
                        </a:rPr>
                        <a:t>모델 공개 및 워크숍을 통한 시민 참여 유도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839" marR="68839" marT="45893" marB="45893"/>
                </a:tc>
                <a:extLst>
                  <a:ext uri="{0D108BD9-81ED-4DB2-BD59-A6C34878D82A}">
                    <a16:rowId xmlns:a16="http://schemas.microsoft.com/office/drawing/2014/main" val="254108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548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E1DA8-3C10-7BA2-D2F1-9AD40FBF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4844EC-3553-60DF-3DF5-3E4A4D0C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4.3.2. </a:t>
            </a:r>
            <a:r>
              <a:rPr lang="ko-KR" altLang="ko-KR" sz="1600" b="1" dirty="0"/>
              <a:t>추진체</a:t>
            </a:r>
            <a:r>
              <a:rPr lang="en-US" altLang="ko-KR" sz="1600" b="1" dirty="0"/>
              <a:t> 2: </a:t>
            </a:r>
            <a:r>
              <a:rPr lang="ko-KR" altLang="ko-KR" sz="1600" b="1" dirty="0"/>
              <a:t>핵심 지원 프로그램 설계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'</a:t>
            </a:r>
            <a:r>
              <a:rPr lang="ko-KR" altLang="ko-KR" sz="1600" dirty="0"/>
              <a:t>부산</a:t>
            </a:r>
            <a:r>
              <a:rPr lang="en-US" altLang="ko-KR" sz="1600" dirty="0"/>
              <a:t> AI </a:t>
            </a:r>
            <a:r>
              <a:rPr lang="ko-KR" altLang="ko-KR" sz="1600" dirty="0"/>
              <a:t>아트</a:t>
            </a:r>
            <a:r>
              <a:rPr lang="en-US" altLang="ko-KR" sz="1600" dirty="0"/>
              <a:t>-</a:t>
            </a:r>
            <a:r>
              <a:rPr lang="ko-KR" altLang="ko-KR" sz="1600" dirty="0" err="1"/>
              <a:t>테크</a:t>
            </a:r>
            <a:r>
              <a:rPr lang="ko-KR" altLang="ko-KR" sz="1600" dirty="0"/>
              <a:t> 랩</a:t>
            </a:r>
            <a:r>
              <a:rPr lang="en-US" altLang="ko-KR" sz="1600" dirty="0"/>
              <a:t>'</a:t>
            </a:r>
            <a:r>
              <a:rPr lang="ko-KR" altLang="ko-KR" sz="1600" dirty="0"/>
              <a:t>이라는 하드웨어가 구축된다면</a:t>
            </a:r>
            <a:r>
              <a:rPr lang="en-US" altLang="ko-KR" sz="1600" dirty="0"/>
              <a:t>, </a:t>
            </a:r>
            <a:r>
              <a:rPr lang="ko-KR" altLang="ko-KR" sz="1600" dirty="0"/>
              <a:t>그 안에서 시스템 </a:t>
            </a:r>
            <a:r>
              <a:rPr lang="ko-KR" altLang="ko-KR" sz="1600" dirty="0" err="1"/>
              <a:t>빌더를</a:t>
            </a:r>
            <a:r>
              <a:rPr lang="ko-KR" altLang="ko-KR" sz="1600" dirty="0"/>
              <a:t> 직접적으로 육성하고 이들의 활동을 촉진할 소프트웨어</a:t>
            </a:r>
            <a:r>
              <a:rPr lang="en-US" altLang="ko-KR" sz="1600" dirty="0"/>
              <a:t>, </a:t>
            </a:r>
            <a:r>
              <a:rPr lang="ko-KR" altLang="ko-KR" sz="1600" dirty="0"/>
              <a:t>즉 핵심 지원 프로그램이 필요하다</a:t>
            </a:r>
            <a:r>
              <a:rPr lang="en-US" altLang="ko-KR" sz="1600" dirty="0"/>
              <a:t>. </a:t>
            </a:r>
            <a:r>
              <a:rPr lang="ko-KR" altLang="ko-KR" sz="1600" dirty="0"/>
              <a:t>기존의 단기적이고 성과 중심적인 지원 방식에서 벗어나</a:t>
            </a:r>
            <a:r>
              <a:rPr lang="en-US" altLang="ko-KR" sz="1600" dirty="0"/>
              <a:t>, R&amp;D</a:t>
            </a:r>
            <a:r>
              <a:rPr lang="ko-KR" altLang="ko-KR" sz="1600" dirty="0"/>
              <a:t>의 본질에 부합하는 장기적이고 과정 중심적인 새로운 지원 모델을 설계해야 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/>
              <a:t>'</a:t>
            </a:r>
            <a:r>
              <a:rPr lang="ko-KR" altLang="ko-KR" sz="1600" b="1" dirty="0"/>
              <a:t>시스템 </a:t>
            </a:r>
            <a:r>
              <a:rPr lang="ko-KR" altLang="ko-KR" sz="1600" b="1" dirty="0" err="1"/>
              <a:t>빌더</a:t>
            </a:r>
            <a:r>
              <a:rPr lang="en-US" altLang="ko-KR" sz="1600" b="1" dirty="0"/>
              <a:t>' </a:t>
            </a:r>
            <a:r>
              <a:rPr lang="ko-KR" altLang="ko-KR" sz="1600" b="1" dirty="0" err="1"/>
              <a:t>레지던시</a:t>
            </a:r>
            <a:r>
              <a:rPr lang="ko-KR" altLang="ko-KR" sz="1600" b="1" dirty="0"/>
              <a:t> 프로그램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랩의 대표 프로그램으로 운영해야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단순히 작업 공간을 제공하는 일반적인 </a:t>
            </a:r>
            <a:r>
              <a:rPr lang="ko-KR" altLang="ko-KR" sz="1600" dirty="0" err="1"/>
              <a:t>레지던시가</a:t>
            </a:r>
            <a:r>
              <a:rPr lang="ko-KR" altLang="ko-KR" sz="1600" dirty="0"/>
              <a:t> 아니다</a:t>
            </a:r>
            <a:r>
              <a:rPr lang="en-US" altLang="ko-KR" sz="1600" dirty="0"/>
              <a:t>. 1</a:t>
            </a:r>
            <a:r>
              <a:rPr lang="ko-KR" altLang="ko-KR" sz="1600" dirty="0"/>
              <a:t>년에서</a:t>
            </a:r>
            <a:r>
              <a:rPr lang="en-US" altLang="ko-KR" sz="1600" dirty="0"/>
              <a:t> 2</a:t>
            </a:r>
            <a:r>
              <a:rPr lang="ko-KR" altLang="ko-KR" sz="1600" dirty="0"/>
              <a:t>년의 장기 체류를 보장하고</a:t>
            </a:r>
            <a:r>
              <a:rPr lang="en-US" altLang="ko-KR" sz="1600" dirty="0"/>
              <a:t>, </a:t>
            </a:r>
            <a:r>
              <a:rPr lang="ko-KR" altLang="ko-KR" sz="1600" dirty="0"/>
              <a:t>생활비와 연구비를 포함한 파격적인 연구 그랜트를 지급하며</a:t>
            </a:r>
            <a:r>
              <a:rPr lang="en-US" altLang="ko-KR" sz="1600" dirty="0"/>
              <a:t>, </a:t>
            </a:r>
            <a:r>
              <a:rPr lang="ko-KR" altLang="ko-KR" sz="1600" dirty="0"/>
              <a:t>랩이 보유한</a:t>
            </a:r>
            <a:r>
              <a:rPr lang="en-US" altLang="ko-KR" sz="1600" dirty="0"/>
              <a:t> HPC </a:t>
            </a:r>
            <a:r>
              <a:rPr lang="ko-KR" altLang="ko-KR" sz="1600" dirty="0"/>
              <a:t>클러스터와 전문인력에 대한 우선 접근권을 부여하는 방식이어야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참여자는</a:t>
            </a:r>
            <a:r>
              <a:rPr lang="en-US" altLang="ko-KR" sz="1600" dirty="0"/>
              <a:t> '</a:t>
            </a:r>
            <a:r>
              <a:rPr lang="ko-KR" altLang="ko-KR" sz="1600" dirty="0"/>
              <a:t>완성된 작품 제출</a:t>
            </a:r>
            <a:r>
              <a:rPr lang="en-US" altLang="ko-KR" sz="1600" dirty="0"/>
              <a:t>'</a:t>
            </a:r>
            <a:r>
              <a:rPr lang="ko-KR" altLang="ko-KR" sz="1600" dirty="0"/>
              <a:t>이 아닌</a:t>
            </a:r>
            <a:r>
              <a:rPr lang="en-US" altLang="ko-KR" sz="1600" dirty="0"/>
              <a:t>, '</a:t>
            </a:r>
            <a:r>
              <a:rPr lang="ko-KR" altLang="ko-KR" sz="1600" dirty="0"/>
              <a:t>새로운 독자적</a:t>
            </a:r>
            <a:r>
              <a:rPr lang="en-US" altLang="ko-KR" sz="1600" dirty="0"/>
              <a:t> AI </a:t>
            </a:r>
            <a:r>
              <a:rPr lang="ko-KR" altLang="ko-KR" sz="1600" dirty="0"/>
              <a:t>시스템 개발 및 프로토타입 공개</a:t>
            </a:r>
            <a:r>
              <a:rPr lang="en-US" altLang="ko-KR" sz="1600" dirty="0"/>
              <a:t>'</a:t>
            </a:r>
            <a:r>
              <a:rPr lang="ko-KR" altLang="ko-KR" sz="1600" dirty="0"/>
              <a:t>를 목표로 활동한다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예술가를 단순한 수혜자가 아닌</a:t>
            </a:r>
            <a:r>
              <a:rPr lang="en-US" altLang="ko-KR" sz="1600" dirty="0"/>
              <a:t>, </a:t>
            </a:r>
            <a:r>
              <a:rPr lang="ko-KR" altLang="ko-KR" sz="1600" dirty="0"/>
              <a:t>랩과 함께 미래를 연구하는</a:t>
            </a:r>
            <a:r>
              <a:rPr lang="en-US" altLang="ko-KR" sz="1600" dirty="0"/>
              <a:t> '</a:t>
            </a:r>
            <a:r>
              <a:rPr lang="ko-KR" altLang="ko-KR" sz="1600" dirty="0"/>
              <a:t>연구원</a:t>
            </a:r>
            <a:r>
              <a:rPr lang="en-US" altLang="ko-KR" sz="1600" dirty="0"/>
              <a:t>'</a:t>
            </a:r>
            <a:r>
              <a:rPr lang="ko-KR" altLang="ko-KR" sz="1600" dirty="0"/>
              <a:t>으로 대우하는 접근이며</a:t>
            </a:r>
            <a:r>
              <a:rPr lang="en-US" altLang="ko-KR" sz="1600" dirty="0"/>
              <a:t>, </a:t>
            </a:r>
            <a:r>
              <a:rPr lang="ko-KR" altLang="ko-KR" sz="1600" dirty="0"/>
              <a:t>성공적인 과학</a:t>
            </a:r>
            <a:r>
              <a:rPr lang="en-US" altLang="ko-KR" sz="1600" dirty="0"/>
              <a:t>-</a:t>
            </a:r>
            <a:r>
              <a:rPr lang="ko-KR" altLang="ko-KR" sz="1600" dirty="0"/>
              <a:t>예술 협업을 위한 제</a:t>
            </a:r>
            <a:r>
              <a:rPr lang="en-US" altLang="ko-KR" sz="1600" dirty="0"/>
              <a:t>1</a:t>
            </a:r>
            <a:r>
              <a:rPr lang="ko-KR" altLang="ko-KR" sz="1600" dirty="0"/>
              <a:t>원칙인</a:t>
            </a:r>
            <a:r>
              <a:rPr lang="en-US" altLang="ko-KR" sz="1600" dirty="0"/>
              <a:t> '</a:t>
            </a:r>
            <a:r>
              <a:rPr lang="ko-KR" altLang="ko-KR" sz="1600" dirty="0"/>
              <a:t>예술가를 연구자로 인정하는</a:t>
            </a:r>
            <a:r>
              <a:rPr lang="en-US" altLang="ko-KR" sz="1600" dirty="0"/>
              <a:t>' </a:t>
            </a:r>
            <a:r>
              <a:rPr lang="ko-KR" altLang="ko-KR" sz="1600" dirty="0"/>
              <a:t>태도와 일치한다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 fontAlgn="base">
              <a:lnSpc>
                <a:spcPct val="150000"/>
              </a:lnSpc>
            </a:pPr>
            <a:r>
              <a:rPr lang="en-US" altLang="ko-KR" sz="1600" b="1" dirty="0"/>
              <a:t>'</a:t>
            </a:r>
            <a:r>
              <a:rPr lang="ko-KR" altLang="ko-KR" sz="1600" b="1" dirty="0"/>
              <a:t>촉매</a:t>
            </a:r>
            <a:r>
              <a:rPr lang="en-US" altLang="ko-KR" sz="1600" b="1" dirty="0"/>
              <a:t>(Catalyst)' R&amp;D </a:t>
            </a:r>
            <a:r>
              <a:rPr lang="ko-KR" altLang="ko-KR" sz="1600" b="1" dirty="0"/>
              <a:t>그랜트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 err="1"/>
              <a:t>레지던시</a:t>
            </a:r>
            <a:r>
              <a:rPr lang="ko-KR" altLang="ko-KR" sz="1600" dirty="0"/>
              <a:t> 프로그램에 참여하지 않는 지역의 예술가</a:t>
            </a:r>
            <a:r>
              <a:rPr lang="en-US" altLang="ko-KR" sz="1600" dirty="0"/>
              <a:t>-</a:t>
            </a:r>
            <a:r>
              <a:rPr lang="ko-KR" altLang="ko-KR" sz="1600" dirty="0"/>
              <a:t>기술자 팀이나 소규모 스튜디오를 대상으로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 그랜트의 핵심 특징은 상업적 성공 가능성이나 단기적 결과물을 평가 기준에서 배제하는 것이다</a:t>
            </a:r>
            <a:r>
              <a:rPr lang="en-US" altLang="ko-KR" sz="1600" dirty="0"/>
              <a:t>. </a:t>
            </a:r>
            <a:r>
              <a:rPr lang="ko-KR" altLang="ko-KR" sz="1600" dirty="0"/>
              <a:t>대신</a:t>
            </a:r>
            <a:r>
              <a:rPr lang="en-US" altLang="ko-KR" sz="1600" dirty="0"/>
              <a:t>, </a:t>
            </a:r>
            <a:r>
              <a:rPr lang="ko-KR" altLang="ko-KR" sz="1600" dirty="0"/>
              <a:t>제안된 연구 질문의 독창성</a:t>
            </a:r>
            <a:r>
              <a:rPr lang="en-US" altLang="ko-KR" sz="1600" dirty="0"/>
              <a:t>, </a:t>
            </a:r>
            <a:r>
              <a:rPr lang="ko-KR" altLang="ko-KR" sz="1600" dirty="0"/>
              <a:t>기술적 도전의 난이도</a:t>
            </a:r>
            <a:r>
              <a:rPr lang="en-US" altLang="ko-KR" sz="1600" dirty="0"/>
              <a:t>, </a:t>
            </a:r>
            <a:r>
              <a:rPr lang="ko-KR" altLang="ko-KR" sz="1600" dirty="0"/>
              <a:t>예술적 파급효과 등 장기적이고 잠재력 있는</a:t>
            </a:r>
            <a:r>
              <a:rPr lang="en-US" altLang="ko-KR" sz="1600" dirty="0"/>
              <a:t> R&amp;D </a:t>
            </a:r>
            <a:r>
              <a:rPr lang="ko-KR" altLang="ko-KR" sz="1600" dirty="0"/>
              <a:t>프로젝트를 선별하여</a:t>
            </a:r>
            <a:r>
              <a:rPr lang="en-US" altLang="ko-KR" sz="1600" dirty="0"/>
              <a:t> 2~3</a:t>
            </a:r>
            <a:r>
              <a:rPr lang="ko-KR" altLang="ko-KR" sz="1600" dirty="0"/>
              <a:t>년간 꾸준히 지원한다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당장의 수익으로 이어지지 않더라도 생태계 전체에 중요한 기술적</a:t>
            </a:r>
            <a:r>
              <a:rPr lang="en-US" altLang="ko-KR" sz="1600" dirty="0"/>
              <a:t>, </a:t>
            </a:r>
            <a:r>
              <a:rPr lang="ko-KR" altLang="ko-KR" sz="1600" dirty="0"/>
              <a:t>개념적 자산을 축적하게 만드는</a:t>
            </a:r>
            <a:r>
              <a:rPr lang="en-US" altLang="ko-KR" sz="1600" dirty="0"/>
              <a:t> '</a:t>
            </a:r>
            <a:r>
              <a:rPr lang="ko-KR" altLang="ko-KR" sz="1600" dirty="0"/>
              <a:t>인내 자본</a:t>
            </a:r>
            <a:r>
              <a:rPr lang="en-US" altLang="ko-KR" sz="1600" dirty="0"/>
              <a:t>(patient capital)'</a:t>
            </a:r>
            <a:r>
              <a:rPr lang="ko-KR" altLang="ko-KR" sz="1600" dirty="0"/>
              <a:t>의 역할을 수행하며</a:t>
            </a:r>
            <a:r>
              <a:rPr lang="en-US" altLang="ko-KR" sz="1600" dirty="0"/>
              <a:t>, </a:t>
            </a:r>
            <a:r>
              <a:rPr lang="ko-KR" altLang="ko-KR" sz="1600" dirty="0"/>
              <a:t>현재</a:t>
            </a:r>
            <a:r>
              <a:rPr lang="en-US" altLang="ko-KR" sz="1600" dirty="0"/>
              <a:t> BIPA</a:t>
            </a:r>
            <a:r>
              <a:rPr lang="ko-KR" altLang="ko-KR" sz="1600" dirty="0"/>
              <a:t>나 한국문화예술위원회의 지원 사업이 채우지 못하는 사각지대를 보완한다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883391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73982-2584-DAED-CA24-3D7BE6A35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6FD4BD-A42F-F485-A2D2-EE1CC8B5A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 lvl="0" fontAlgn="base">
              <a:lnSpc>
                <a:spcPct val="150000"/>
              </a:lnSpc>
            </a:pPr>
            <a:r>
              <a:rPr lang="en-US" altLang="ko-KR" sz="1600" b="1" dirty="0"/>
              <a:t>'</a:t>
            </a:r>
            <a:r>
              <a:rPr lang="ko-KR" altLang="ko-KR" sz="1600" b="1" dirty="0"/>
              <a:t>아트</a:t>
            </a:r>
            <a:r>
              <a:rPr lang="en-US" altLang="ko-KR" sz="1600" b="1" dirty="0"/>
              <a:t>-</a:t>
            </a:r>
            <a:r>
              <a:rPr lang="ko-KR" altLang="ko-KR" sz="1600" b="1" dirty="0" err="1"/>
              <a:t>테크</a:t>
            </a:r>
            <a:r>
              <a:rPr lang="ko-KR" altLang="ko-KR" sz="1600" b="1" dirty="0"/>
              <a:t> 융합</a:t>
            </a:r>
            <a:r>
              <a:rPr lang="en-US" altLang="ko-KR" sz="1600" b="1" dirty="0"/>
              <a:t>' </a:t>
            </a:r>
            <a:r>
              <a:rPr lang="ko-KR" altLang="ko-KR" sz="1600" b="1" dirty="0"/>
              <a:t>협력 프로젝트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산업계와의 실질적인 연결고리를 만들어야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랩이 주도하여 지역의 유망 기술 기업</a:t>
            </a:r>
            <a:r>
              <a:rPr lang="en-US" altLang="ko-KR" sz="1600" dirty="0"/>
              <a:t>(BIPA</a:t>
            </a:r>
            <a:r>
              <a:rPr lang="ko-KR" altLang="ko-KR" sz="1600" dirty="0"/>
              <a:t>의 지원을 받는 기업 등</a:t>
            </a:r>
            <a:r>
              <a:rPr lang="en-US" altLang="ko-KR" sz="1600" dirty="0"/>
              <a:t>)</a:t>
            </a:r>
            <a:r>
              <a:rPr lang="ko-KR" altLang="ko-KR" sz="1600" dirty="0"/>
              <a:t>과 랩 소속의 예술가</a:t>
            </a:r>
            <a:r>
              <a:rPr lang="en-US" altLang="ko-KR" sz="1600" dirty="0"/>
              <a:t>/</a:t>
            </a:r>
            <a:r>
              <a:rPr lang="ko-KR" altLang="ko-KR" sz="1600" dirty="0"/>
              <a:t>팀을 매칭하는 프로그램이다</a:t>
            </a:r>
            <a:r>
              <a:rPr lang="en-US" altLang="ko-KR" sz="1600" dirty="0"/>
              <a:t>. </a:t>
            </a:r>
            <a:r>
              <a:rPr lang="ko-KR" altLang="ko-KR" sz="1600" dirty="0"/>
              <a:t>기업은 해결하고자 하는 기술적 과제나 데이터를 제시하고</a:t>
            </a:r>
            <a:r>
              <a:rPr lang="en-US" altLang="ko-KR" sz="1600" dirty="0"/>
              <a:t>, </a:t>
            </a:r>
            <a:r>
              <a:rPr lang="ko-KR" altLang="ko-KR" sz="1600" dirty="0"/>
              <a:t>예술가는 이를 예술적 관점에서 재해석하여 창의적인 솔루션이나 새로운 활용 방안을 프로토타입으로 제시한다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 모델은 아르스 </a:t>
            </a:r>
            <a:r>
              <a:rPr lang="ko-KR" altLang="ko-KR" sz="1600" dirty="0" err="1"/>
              <a:t>일렉트로니카</a:t>
            </a:r>
            <a:r>
              <a:rPr lang="ko-KR" altLang="ko-KR" sz="1600" dirty="0"/>
              <a:t> </a:t>
            </a:r>
            <a:r>
              <a:rPr lang="ko-KR" altLang="ko-KR" sz="1600" dirty="0" err="1"/>
              <a:t>퓨처랩이</a:t>
            </a:r>
            <a:r>
              <a:rPr lang="ko-KR" altLang="ko-KR" sz="1600" dirty="0"/>
              <a:t> 기업들과 성공적으로 수행하는 협력 방식과 유사하다</a:t>
            </a:r>
            <a:r>
              <a:rPr lang="en-US" altLang="ko-KR" sz="1600" dirty="0"/>
              <a:t>. </a:t>
            </a:r>
            <a:r>
              <a:rPr lang="ko-KR" altLang="ko-KR" sz="1600" dirty="0"/>
              <a:t>이를 통해 기업은 혁신적인</a:t>
            </a:r>
            <a:r>
              <a:rPr lang="en-US" altLang="ko-KR" sz="1600" dirty="0"/>
              <a:t> R&amp;D </a:t>
            </a:r>
            <a:r>
              <a:rPr lang="ko-KR" altLang="ko-KR" sz="1600" dirty="0"/>
              <a:t>역량을 확보하고</a:t>
            </a:r>
            <a:r>
              <a:rPr lang="en-US" altLang="ko-KR" sz="1600" dirty="0"/>
              <a:t>, </a:t>
            </a:r>
            <a:r>
              <a:rPr lang="ko-KR" altLang="ko-KR" sz="1600" dirty="0"/>
              <a:t>예술가는 자신의 아이디어를 현실 세계에 적용해 볼 기회를 얻으며</a:t>
            </a:r>
            <a:r>
              <a:rPr lang="en-US" altLang="ko-KR" sz="1600" dirty="0"/>
              <a:t>, </a:t>
            </a:r>
            <a:r>
              <a:rPr lang="ko-KR" altLang="ko-KR" sz="1600" dirty="0"/>
              <a:t>그 과정에서 발생하는 비용은 랩과 기업이 공동으로 부담하거나 정부 지원 사업과 연계하여 조달할 수 있다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예술과 산업이 서로를 영감의 원천으로 삼는 선순환 구조를 만드는 실질적인 방안이다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4.3.3. </a:t>
            </a:r>
            <a:r>
              <a:rPr lang="ko-KR" altLang="ko-KR" sz="1600" b="1" dirty="0"/>
              <a:t>추진체</a:t>
            </a:r>
            <a:r>
              <a:rPr lang="en-US" altLang="ko-KR" sz="1600" b="1" dirty="0"/>
              <a:t> 3: </a:t>
            </a:r>
            <a:r>
              <a:rPr lang="ko-KR" altLang="ko-KR" sz="1600" b="1" dirty="0"/>
              <a:t>인재 양성 및 문화 확산</a:t>
            </a:r>
          </a:p>
          <a:p>
            <a:pPr>
              <a:lnSpc>
                <a:spcPct val="150000"/>
              </a:lnSpc>
            </a:pPr>
            <a:r>
              <a:rPr lang="ko-KR" altLang="ko-KR" sz="1600" dirty="0"/>
              <a:t>최고의 시설과 지원 프로그램을 갖추더라도</a:t>
            </a:r>
            <a:r>
              <a:rPr lang="en-US" altLang="ko-KR" sz="1600" dirty="0"/>
              <a:t>, </a:t>
            </a:r>
            <a:r>
              <a:rPr lang="ko-KR" altLang="ko-KR" sz="1600" dirty="0"/>
              <a:t>그 안에서 활동할 인재가 없다면 무용지물이다</a:t>
            </a:r>
            <a:r>
              <a:rPr lang="en-US" altLang="ko-KR" sz="1600" dirty="0"/>
              <a:t>. </a:t>
            </a:r>
            <a:r>
              <a:rPr lang="ko-KR" altLang="ko-KR" sz="1600" dirty="0"/>
              <a:t>따라서 장기적인 관점에서 시스템 </a:t>
            </a:r>
            <a:r>
              <a:rPr lang="ko-KR" altLang="ko-KR" sz="1600" dirty="0" err="1"/>
              <a:t>빌더가</a:t>
            </a:r>
            <a:r>
              <a:rPr lang="ko-KR" altLang="ko-KR" sz="1600" dirty="0"/>
              <a:t> 지속적으로 배출될 수 있는 교육 파이프라인을 구축하고</a:t>
            </a:r>
            <a:r>
              <a:rPr lang="en-US" altLang="ko-KR" sz="1600" dirty="0"/>
              <a:t>, </a:t>
            </a:r>
            <a:r>
              <a:rPr lang="ko-KR" altLang="ko-KR" sz="1600" dirty="0"/>
              <a:t>기술 융합 창작을 존중하고 장려하는 사회적 문화를 조성하는 것이 무엇보다 중요하다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10173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8484-A81F-AC85-2052-9F2F736DD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DD2DD-F933-0F13-1750-DA78B6D8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</a:pPr>
            <a:r>
              <a:rPr lang="ko-KR" altLang="ko-KR" sz="1600" b="1" dirty="0"/>
              <a:t>교육 혁신</a:t>
            </a:r>
            <a:r>
              <a:rPr lang="en-US" altLang="ko-KR" sz="1600" b="1" dirty="0"/>
              <a:t>: </a:t>
            </a:r>
            <a:r>
              <a:rPr lang="ko-KR" altLang="ko-KR" sz="1600" b="1" dirty="0"/>
              <a:t>대학과의 연계를 통한 융합 교과과정 개발</a:t>
            </a:r>
            <a:r>
              <a:rPr lang="en-US" altLang="ko-KR" sz="1600" b="1" dirty="0"/>
              <a:t>:</a:t>
            </a:r>
            <a:r>
              <a:rPr lang="en-US" altLang="ko-KR" sz="1600" dirty="0"/>
              <a:t> '</a:t>
            </a:r>
            <a:r>
              <a:rPr lang="ko-KR" altLang="ko-KR" sz="1600" dirty="0"/>
              <a:t>부산</a:t>
            </a:r>
            <a:r>
              <a:rPr lang="en-US" altLang="ko-KR" sz="1600" dirty="0"/>
              <a:t> AI </a:t>
            </a:r>
            <a:r>
              <a:rPr lang="ko-KR" altLang="ko-KR" sz="1600" dirty="0"/>
              <a:t>아트</a:t>
            </a:r>
            <a:r>
              <a:rPr lang="en-US" altLang="ko-KR" sz="1600" dirty="0"/>
              <a:t>-</a:t>
            </a:r>
            <a:r>
              <a:rPr lang="ko-KR" altLang="ko-KR" sz="1600" dirty="0" err="1"/>
              <a:t>테크</a:t>
            </a:r>
            <a:r>
              <a:rPr lang="ko-KR" altLang="ko-KR" sz="1600" dirty="0"/>
              <a:t> 랩</a:t>
            </a:r>
            <a:r>
              <a:rPr lang="en-US" altLang="ko-KR" sz="1600" dirty="0"/>
              <a:t>'</a:t>
            </a:r>
            <a:r>
              <a:rPr lang="ko-KR" altLang="ko-KR" sz="1600" dirty="0"/>
              <a:t>은 부산대학교</a:t>
            </a:r>
            <a:r>
              <a:rPr lang="en-US" altLang="ko-KR" sz="1600" dirty="0"/>
              <a:t>, </a:t>
            </a:r>
            <a:r>
              <a:rPr lang="ko-KR" altLang="ko-KR" sz="1600" dirty="0"/>
              <a:t>부경대학교 등 지역 거점 대학의 공과대학 및 예술대학과 공식적인 파트너십을 체결해야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 파트너십을 통해</a:t>
            </a:r>
            <a:r>
              <a:rPr lang="en-US" altLang="ko-KR" sz="1600" dirty="0"/>
              <a:t> '</a:t>
            </a:r>
            <a:r>
              <a:rPr lang="ko-KR" altLang="ko-KR" sz="1600" dirty="0" err="1"/>
              <a:t>컴퓨테이셔널</a:t>
            </a:r>
            <a:r>
              <a:rPr lang="ko-KR" altLang="ko-KR" sz="1600" dirty="0"/>
              <a:t> 아트</a:t>
            </a:r>
            <a:r>
              <a:rPr lang="en-US" altLang="ko-KR" sz="1600" dirty="0"/>
              <a:t>(Computational Arts)' </a:t>
            </a:r>
            <a:r>
              <a:rPr lang="ko-KR" altLang="ko-KR" sz="1600" dirty="0"/>
              <a:t>또는</a:t>
            </a:r>
            <a:r>
              <a:rPr lang="en-US" altLang="ko-KR" sz="1600" dirty="0"/>
              <a:t> '</a:t>
            </a:r>
            <a:r>
              <a:rPr lang="ko-KR" altLang="ko-KR" sz="1600" dirty="0"/>
              <a:t>크리에이티브</a:t>
            </a:r>
            <a:r>
              <a:rPr lang="en-US" altLang="ko-KR" sz="1600" dirty="0"/>
              <a:t> AI(Creative AI)'</a:t>
            </a:r>
            <a:r>
              <a:rPr lang="ko-KR" altLang="ko-KR" sz="1600" dirty="0"/>
              <a:t>와 같은 이름의 학제간 연계전공 또는 석사과정을 신설하는 것을 목표로 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 과정의 커리큘럼은 공대의</a:t>
            </a:r>
            <a:r>
              <a:rPr lang="en-US" altLang="ko-KR" sz="1600" dirty="0"/>
              <a:t> '</a:t>
            </a:r>
            <a:r>
              <a:rPr lang="ko-KR" altLang="ko-KR" sz="1600" dirty="0"/>
              <a:t>알고리즘</a:t>
            </a:r>
            <a:r>
              <a:rPr lang="en-US" altLang="ko-KR" sz="1600" dirty="0"/>
              <a:t>', '</a:t>
            </a:r>
            <a:r>
              <a:rPr lang="ko-KR" altLang="ko-KR" sz="1600" dirty="0" err="1"/>
              <a:t>머신러닝</a:t>
            </a:r>
            <a:r>
              <a:rPr lang="en-US" altLang="ko-KR" sz="1600" dirty="0"/>
              <a:t>', '</a:t>
            </a:r>
            <a:r>
              <a:rPr lang="ko-KR" altLang="ko-KR" sz="1600" dirty="0"/>
              <a:t>데이터 과학</a:t>
            </a:r>
            <a:r>
              <a:rPr lang="en-US" altLang="ko-KR" sz="1600" dirty="0"/>
              <a:t>' </a:t>
            </a:r>
            <a:r>
              <a:rPr lang="ko-KR" altLang="ko-KR" sz="1600" dirty="0"/>
              <a:t>과목과 예술대의</a:t>
            </a:r>
            <a:r>
              <a:rPr lang="en-US" altLang="ko-KR" sz="1600" dirty="0"/>
              <a:t> '</a:t>
            </a:r>
            <a:r>
              <a:rPr lang="ko-KR" altLang="ko-KR" sz="1600" dirty="0"/>
              <a:t>미디어 </a:t>
            </a:r>
            <a:r>
              <a:rPr lang="ko-KR" altLang="ko-KR" sz="1600" dirty="0" err="1"/>
              <a:t>아트사</a:t>
            </a:r>
            <a:r>
              <a:rPr lang="en-US" altLang="ko-KR" sz="1600" dirty="0"/>
              <a:t>', '</a:t>
            </a:r>
            <a:r>
              <a:rPr lang="ko-KR" altLang="ko-KR" sz="1600" dirty="0"/>
              <a:t>비판 이론</a:t>
            </a:r>
            <a:r>
              <a:rPr lang="en-US" altLang="ko-KR" sz="1600" dirty="0"/>
              <a:t>', '</a:t>
            </a:r>
            <a:r>
              <a:rPr lang="ko-KR" altLang="ko-KR" sz="1600" dirty="0"/>
              <a:t>인터랙션 디자인</a:t>
            </a:r>
            <a:r>
              <a:rPr lang="en-US" altLang="ko-KR" sz="1600" dirty="0"/>
              <a:t>' </a:t>
            </a:r>
            <a:r>
              <a:rPr lang="ko-KR" altLang="ko-KR" sz="1600" dirty="0"/>
              <a:t>과목을 의무적으로 교차 수강하도록 설계되어야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또한</a:t>
            </a:r>
            <a:r>
              <a:rPr lang="en-US" altLang="ko-KR" sz="1600" dirty="0"/>
              <a:t>, </a:t>
            </a:r>
            <a:r>
              <a:rPr lang="ko-KR" altLang="ko-KR" sz="1600" dirty="0"/>
              <a:t>랩의 상주 연구원들이 겸임교수로서 직접 강의하거나 프로젝트 기반 학습</a:t>
            </a:r>
            <a:r>
              <a:rPr lang="en-US" altLang="ko-KR" sz="1600" dirty="0"/>
              <a:t>(PBL)</a:t>
            </a:r>
            <a:r>
              <a:rPr lang="ko-KR" altLang="ko-KR" sz="1600" dirty="0"/>
              <a:t>을 지도하여</a:t>
            </a:r>
            <a:r>
              <a:rPr lang="en-US" altLang="ko-KR" sz="1600" dirty="0"/>
              <a:t>, </a:t>
            </a:r>
            <a:r>
              <a:rPr lang="ko-KR" altLang="ko-KR" sz="1600" dirty="0"/>
              <a:t>학생들이 현장의 살아있는 지식과 기술을 습득하도록 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</a:t>
            </a:r>
            <a:r>
              <a:rPr lang="en-US" altLang="ko-KR" sz="1600" dirty="0"/>
              <a:t> MIT </a:t>
            </a:r>
            <a:r>
              <a:rPr lang="ko-KR" altLang="ko-KR" sz="1600" dirty="0" err="1"/>
              <a:t>미디어랩이</a:t>
            </a:r>
            <a:r>
              <a:rPr lang="ko-KR" altLang="ko-KR" sz="1600" dirty="0"/>
              <a:t> 학위 과정을 직접 운영하는 모델에서 착안한 것이다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1" fontAlgn="base">
              <a:lnSpc>
                <a:spcPct val="150000"/>
              </a:lnSpc>
            </a:pPr>
            <a:r>
              <a:rPr lang="ko-KR" altLang="ko-KR" sz="1600" b="1" dirty="0"/>
              <a:t>개방형 혁신 문화의 조성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ko-KR" sz="1600" dirty="0"/>
              <a:t>랩은 소수의 전문가만을 위한 폐쇄적인 연구소가 되어서는 안 된다</a:t>
            </a:r>
            <a:r>
              <a:rPr lang="en-US" altLang="ko-KR" sz="1600" dirty="0"/>
              <a:t>. </a:t>
            </a:r>
            <a:r>
              <a:rPr lang="ko-KR" altLang="ko-KR" sz="1600" dirty="0"/>
              <a:t>본 보고서 원문에서 제안된</a:t>
            </a:r>
            <a:r>
              <a:rPr lang="en-US" altLang="ko-KR" sz="1600" dirty="0"/>
              <a:t> '</a:t>
            </a:r>
            <a:r>
              <a:rPr lang="ko-KR" altLang="ko-KR" sz="1600" dirty="0"/>
              <a:t>오픈 소스 문화 구축</a:t>
            </a:r>
            <a:r>
              <a:rPr lang="en-US" altLang="ko-KR" sz="1600" dirty="0"/>
              <a:t>' </a:t>
            </a:r>
            <a:r>
              <a:rPr lang="ko-KR" altLang="ko-KR" sz="1600" dirty="0"/>
              <a:t>원칙을 적극적으로 실천해야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랩에서 개발된 핵심적인 도구나 모델 중 일부를 오픈소스로 공개하고</a:t>
            </a:r>
            <a:r>
              <a:rPr lang="en-US" altLang="ko-KR" sz="1600" dirty="0"/>
              <a:t>, </a:t>
            </a:r>
            <a:r>
              <a:rPr lang="ko-KR" altLang="ko-KR" sz="1600" dirty="0"/>
              <a:t>정기적으로 기술 워크숍</a:t>
            </a:r>
            <a:r>
              <a:rPr lang="en-US" altLang="ko-KR" sz="1600" dirty="0"/>
              <a:t>, </a:t>
            </a:r>
            <a:r>
              <a:rPr lang="ko-KR" altLang="ko-KR" sz="1600" dirty="0" err="1"/>
              <a:t>해커톤</a:t>
            </a:r>
            <a:r>
              <a:rPr lang="en-US" altLang="ko-KR" sz="1600" dirty="0"/>
              <a:t>, </a:t>
            </a:r>
            <a:r>
              <a:rPr lang="ko-KR" altLang="ko-KR" sz="1600" dirty="0"/>
              <a:t>아티스트 토크</a:t>
            </a:r>
            <a:r>
              <a:rPr lang="en-US" altLang="ko-KR" sz="1600" dirty="0"/>
              <a:t>, </a:t>
            </a:r>
            <a:r>
              <a:rPr lang="ko-KR" altLang="ko-KR" sz="1600" dirty="0"/>
              <a:t>데모 데이 등을 개최하여 지역의 학생</a:t>
            </a:r>
            <a:r>
              <a:rPr lang="en-US" altLang="ko-KR" sz="1600" dirty="0"/>
              <a:t>, </a:t>
            </a:r>
            <a:r>
              <a:rPr lang="ko-KR" altLang="ko-KR" sz="1600" dirty="0"/>
              <a:t>개발자</a:t>
            </a:r>
            <a:r>
              <a:rPr lang="en-US" altLang="ko-KR" sz="1600" dirty="0"/>
              <a:t>, </a:t>
            </a:r>
            <a:r>
              <a:rPr lang="ko-KR" altLang="ko-KR" sz="1600" dirty="0"/>
              <a:t>예술가들이 자유롭게 참여하고 교류할 수 있는 장을 마련해야 한다</a:t>
            </a:r>
            <a:r>
              <a:rPr lang="en-US" altLang="ko-KR" sz="1600" dirty="0"/>
              <a:t>. ZKM</a:t>
            </a:r>
            <a:r>
              <a:rPr lang="ko-KR" altLang="ko-KR" sz="1600" dirty="0"/>
              <a:t>과 아르스 </a:t>
            </a:r>
            <a:r>
              <a:rPr lang="ko-KR" altLang="ko-KR" sz="1600" dirty="0" err="1"/>
              <a:t>일렉트로니카가</a:t>
            </a:r>
            <a:r>
              <a:rPr lang="ko-KR" altLang="ko-KR" sz="1600" dirty="0"/>
              <a:t> 각각의 전시와 페스티벌을 통해 대중과 끊임없이 소통하듯이</a:t>
            </a:r>
            <a:r>
              <a:rPr lang="en-US" altLang="ko-KR" sz="1600" dirty="0"/>
              <a:t>, </a:t>
            </a:r>
            <a:r>
              <a:rPr lang="ko-KR" altLang="ko-KR" sz="1600" dirty="0"/>
              <a:t>랩 역시 적극적인 공공 프로그램을 통해 기술 융합 예술에 대한 시민들의 이해를 높이고 잠재적인 창작자들을 발굴해야 한다</a:t>
            </a:r>
            <a:r>
              <a:rPr lang="en-US" altLang="ko-KR" sz="1600" dirty="0"/>
              <a:t>. </a:t>
            </a:r>
            <a:r>
              <a:rPr lang="ko-KR" altLang="ko-KR" sz="1600" dirty="0"/>
              <a:t>이러한 개방적인 문화는 지식의 선순환을 촉진하고</a:t>
            </a:r>
            <a:r>
              <a:rPr lang="en-US" altLang="ko-KR" sz="1600" dirty="0"/>
              <a:t>, </a:t>
            </a:r>
            <a:r>
              <a:rPr lang="ko-KR" altLang="ko-KR" sz="1600" dirty="0"/>
              <a:t>예기치 않은 협업과 아이디어가 탄생하는 토양이 되어 생태계 전체를 건강하게 만들 것이다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52040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BB0E4-CA82-EB6B-61A7-7932676D8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B70DC9-196A-5810-F058-BAB25685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53"/>
            <a:ext cx="10515600" cy="62082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b="1" dirty="0"/>
              <a:t>결론</a:t>
            </a:r>
            <a:r>
              <a:rPr lang="en-US" altLang="ko-KR" sz="1800" b="1" dirty="0"/>
              <a:t>: </a:t>
            </a:r>
            <a:r>
              <a:rPr lang="ko-KR" altLang="ko-KR" sz="1800" b="1" dirty="0"/>
              <a:t>다음 물결을 향한 로드맵</a:t>
            </a:r>
          </a:p>
          <a:p>
            <a:pPr>
              <a:lnSpc>
                <a:spcPct val="150000"/>
              </a:lnSpc>
            </a:pPr>
            <a:r>
              <a:rPr lang="ko-KR" altLang="ko-KR" sz="1600" dirty="0"/>
              <a:t>지금까지 본 보고서는 부산이</a:t>
            </a:r>
            <a:r>
              <a:rPr lang="en-US" altLang="ko-KR" sz="1600" dirty="0"/>
              <a:t> AI </a:t>
            </a:r>
            <a:r>
              <a:rPr lang="ko-KR" altLang="ko-KR" sz="1600" dirty="0"/>
              <a:t>예술의</a:t>
            </a:r>
            <a:r>
              <a:rPr lang="en-US" altLang="ko-KR" sz="1600" dirty="0"/>
              <a:t> '</a:t>
            </a:r>
            <a:r>
              <a:rPr lang="ko-KR" altLang="ko-KR" sz="1600" dirty="0" err="1"/>
              <a:t>응용가</a:t>
            </a:r>
            <a:r>
              <a:rPr lang="en-US" altLang="ko-KR" sz="1600" dirty="0"/>
              <a:t>'</a:t>
            </a:r>
            <a:r>
              <a:rPr lang="ko-KR" altLang="ko-KR" sz="1600" dirty="0"/>
              <a:t>를 넘어</a:t>
            </a:r>
            <a:r>
              <a:rPr lang="en-US" altLang="ko-KR" sz="1600" dirty="0"/>
              <a:t> '</a:t>
            </a:r>
            <a:r>
              <a:rPr lang="ko-KR" altLang="ko-KR" sz="1600" dirty="0"/>
              <a:t>시스템 </a:t>
            </a:r>
            <a:r>
              <a:rPr lang="ko-KR" altLang="ko-KR" sz="1600" dirty="0" err="1"/>
              <a:t>빌더</a:t>
            </a:r>
            <a:r>
              <a:rPr lang="en-US" altLang="ko-KR" sz="1600" dirty="0"/>
              <a:t>'</a:t>
            </a:r>
            <a:r>
              <a:rPr lang="ko-KR" altLang="ko-KR" sz="1600" dirty="0"/>
              <a:t>를 키워내는</a:t>
            </a:r>
            <a:r>
              <a:rPr lang="en-US" altLang="ko-KR" sz="1600" dirty="0"/>
              <a:t> '</a:t>
            </a:r>
            <a:r>
              <a:rPr lang="ko-KR" altLang="ko-KR" sz="1600" dirty="0"/>
              <a:t>생산자 도시</a:t>
            </a:r>
            <a:r>
              <a:rPr lang="en-US" altLang="ko-KR" sz="1600" dirty="0"/>
              <a:t>'</a:t>
            </a:r>
            <a:r>
              <a:rPr lang="ko-KR" altLang="ko-KR" sz="1600" dirty="0"/>
              <a:t>로 도약하기 위한 구체적인 비전과</a:t>
            </a:r>
            <a:r>
              <a:rPr lang="en-US" altLang="ko-KR" sz="1600" dirty="0"/>
              <a:t> 3</a:t>
            </a:r>
            <a:r>
              <a:rPr lang="ko-KR" altLang="ko-KR" sz="1600" dirty="0"/>
              <a:t>대 추진 전략을 제시했다</a:t>
            </a:r>
            <a:r>
              <a:rPr lang="en-US" altLang="ko-KR" sz="1600" dirty="0"/>
              <a:t>. </a:t>
            </a:r>
            <a:r>
              <a:rPr lang="ko-KR" altLang="ko-KR" sz="1600" dirty="0"/>
              <a:t>이는 단순히 유행을 좇는 것이 아니라</a:t>
            </a:r>
            <a:r>
              <a:rPr lang="en-US" altLang="ko-KR" sz="1600" dirty="0"/>
              <a:t>, </a:t>
            </a:r>
            <a:r>
              <a:rPr lang="ko-KR" altLang="ko-KR" sz="1600" dirty="0"/>
              <a:t>도시가 가진 고유한 자산과 정체성을 기반으로 기술</a:t>
            </a:r>
            <a:r>
              <a:rPr lang="en-US" altLang="ko-KR" sz="1600" dirty="0"/>
              <a:t>-</a:t>
            </a:r>
            <a:r>
              <a:rPr lang="ko-KR" altLang="ko-KR" sz="1600" dirty="0"/>
              <a:t>문화적 리더십을 확보하려는 장기적인 계획이다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ko-KR" altLang="ko-KR" sz="1600" dirty="0"/>
              <a:t>이 거대한 전환은 하루아침에 이루어지지 않는다</a:t>
            </a:r>
            <a:r>
              <a:rPr lang="en-US" altLang="ko-KR" sz="1600" dirty="0"/>
              <a:t>. </a:t>
            </a:r>
            <a:r>
              <a:rPr lang="ko-KR" altLang="ko-KR" sz="1600" dirty="0"/>
              <a:t>명확한 목표와 단계별 실행 계획</a:t>
            </a:r>
            <a:r>
              <a:rPr lang="en-US" altLang="ko-KR" sz="1600" dirty="0"/>
              <a:t>, </a:t>
            </a:r>
            <a:r>
              <a:rPr lang="ko-KR" altLang="ko-KR" sz="1600" dirty="0"/>
              <a:t>그리고 지속적인 의지가 뒷받침될 때 비로소 현실이 될 수 있다</a:t>
            </a:r>
            <a:r>
              <a:rPr lang="en-US" altLang="ko-KR" sz="1600" dirty="0"/>
              <a:t>. </a:t>
            </a:r>
            <a:r>
              <a:rPr lang="ko-KR" altLang="ko-KR" sz="1600" dirty="0"/>
              <a:t>부산의 다음 물결은 이미 시작되었다</a:t>
            </a:r>
            <a:r>
              <a:rPr lang="en-US" altLang="ko-KR" sz="1600" dirty="0"/>
              <a:t>. '</a:t>
            </a:r>
            <a:r>
              <a:rPr lang="ko-KR" altLang="ko-KR" sz="1600" dirty="0"/>
              <a:t>생각하는 붓</a:t>
            </a:r>
            <a:r>
              <a:rPr lang="en-US" altLang="ko-KR" sz="1600" dirty="0"/>
              <a:t>'</a:t>
            </a:r>
            <a:r>
              <a:rPr lang="ko-KR" altLang="ko-KR" sz="1600" dirty="0"/>
              <a:t>을 손에 쥔 부산의 창작자들이 자신만의 시스템을 구축하고</a:t>
            </a:r>
            <a:r>
              <a:rPr lang="en-US" altLang="ko-KR" sz="1600" dirty="0"/>
              <a:t>, </a:t>
            </a:r>
            <a:r>
              <a:rPr lang="ko-KR" altLang="ko-KR" sz="1600" dirty="0"/>
              <a:t>도시의 영혼을 데이터로 그려낼 때</a:t>
            </a:r>
            <a:r>
              <a:rPr lang="en-US" altLang="ko-KR" sz="1600" dirty="0"/>
              <a:t>, </a:t>
            </a:r>
            <a:r>
              <a:rPr lang="ko-KR" altLang="ko-KR" sz="1600" dirty="0"/>
              <a:t>부산은 세계가 주목하는 새로운 예술의 진원지가 될 것이다</a:t>
            </a:r>
            <a:r>
              <a:rPr lang="en-US" altLang="ko-KR" sz="1600" dirty="0"/>
              <a:t>. </a:t>
            </a:r>
            <a:r>
              <a:rPr lang="ko-KR" altLang="ko-KR" sz="1600" dirty="0"/>
              <a:t>이 로드맵은 그 여정을 위한 첫 번째 이정표다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ko-KR" sz="1600" b="1" dirty="0"/>
              <a:t>표</a:t>
            </a:r>
            <a:r>
              <a:rPr lang="en-US" altLang="ko-KR" sz="1600" b="1" dirty="0"/>
              <a:t> 4: '</a:t>
            </a:r>
            <a:r>
              <a:rPr lang="ko-KR" altLang="ko-KR" sz="1600" b="1" dirty="0"/>
              <a:t>생산자 도시 부산</a:t>
            </a:r>
            <a:r>
              <a:rPr lang="en-US" altLang="ko-KR" sz="1600" b="1" dirty="0"/>
              <a:t>'</a:t>
            </a:r>
            <a:r>
              <a:rPr lang="ko-KR" altLang="ko-KR" sz="1600" b="1" dirty="0"/>
              <a:t>을 위한 단계별 실행 로드맵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600" dirty="0"/>
          </a:p>
          <a:p>
            <a:pPr>
              <a:lnSpc>
                <a:spcPct val="150000"/>
              </a:lnSpc>
            </a:pPr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01557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A1083-D593-11DE-A42D-AE7EA8401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5E0640F-B4FE-093E-48A4-6767DC30D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40958"/>
              </p:ext>
            </p:extLst>
          </p:nvPr>
        </p:nvGraphicFramePr>
        <p:xfrm>
          <a:off x="345305" y="221591"/>
          <a:ext cx="11695318" cy="6485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6642">
                  <a:extLst>
                    <a:ext uri="{9D8B030D-6E8A-4147-A177-3AD203B41FA5}">
                      <a16:colId xmlns:a16="http://schemas.microsoft.com/office/drawing/2014/main" val="2888834441"/>
                    </a:ext>
                  </a:extLst>
                </a:gridCol>
                <a:gridCol w="791913">
                  <a:extLst>
                    <a:ext uri="{9D8B030D-6E8A-4147-A177-3AD203B41FA5}">
                      <a16:colId xmlns:a16="http://schemas.microsoft.com/office/drawing/2014/main" val="988356602"/>
                    </a:ext>
                  </a:extLst>
                </a:gridCol>
                <a:gridCol w="5217287">
                  <a:extLst>
                    <a:ext uri="{9D8B030D-6E8A-4147-A177-3AD203B41FA5}">
                      <a16:colId xmlns:a16="http://schemas.microsoft.com/office/drawing/2014/main" val="942662577"/>
                    </a:ext>
                  </a:extLst>
                </a:gridCol>
                <a:gridCol w="1980413">
                  <a:extLst>
                    <a:ext uri="{9D8B030D-6E8A-4147-A177-3AD203B41FA5}">
                      <a16:colId xmlns:a16="http://schemas.microsoft.com/office/drawing/2014/main" val="4241625040"/>
                    </a:ext>
                  </a:extLst>
                </a:gridCol>
                <a:gridCol w="2339063">
                  <a:extLst>
                    <a:ext uri="{9D8B030D-6E8A-4147-A177-3AD203B41FA5}">
                      <a16:colId xmlns:a16="http://schemas.microsoft.com/office/drawing/2014/main" val="2179316960"/>
                    </a:ext>
                  </a:extLst>
                </a:gridCol>
              </a:tblGrid>
              <a:tr h="236787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500" b="1" dirty="0">
                          <a:effectLst/>
                        </a:rPr>
                        <a:t>단계</a:t>
                      </a:r>
                      <a:endParaRPr lang="ko-KR" sz="15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500" b="1" dirty="0">
                          <a:effectLst/>
                        </a:rPr>
                        <a:t>기간</a:t>
                      </a:r>
                      <a:endParaRPr lang="ko-KR" sz="15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500" b="1" dirty="0">
                          <a:effectLst/>
                        </a:rPr>
                        <a:t>핵심 과업</a:t>
                      </a:r>
                      <a:r>
                        <a:rPr lang="en-US" sz="1500" b="1" dirty="0">
                          <a:effectLst/>
                        </a:rPr>
                        <a:t> (Key Actions)</a:t>
                      </a:r>
                      <a:endParaRPr lang="ko-KR" sz="15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500" b="1" dirty="0">
                          <a:effectLst/>
                        </a:rPr>
                        <a:t>주관</a:t>
                      </a:r>
                      <a:r>
                        <a:rPr lang="en-US" sz="1500" b="1" dirty="0">
                          <a:effectLst/>
                        </a:rPr>
                        <a:t>/</a:t>
                      </a:r>
                      <a:r>
                        <a:rPr lang="ko-KR" sz="1500" b="1" dirty="0">
                          <a:effectLst/>
                        </a:rPr>
                        <a:t>협력 기관</a:t>
                      </a:r>
                      <a:endParaRPr lang="ko-KR" sz="15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500" b="1" dirty="0">
                          <a:effectLst/>
                        </a:rPr>
                        <a:t>핵심 성과 지표</a:t>
                      </a:r>
                      <a:r>
                        <a:rPr lang="en-US" sz="1500" b="1" dirty="0">
                          <a:effectLst/>
                        </a:rPr>
                        <a:t> (KPIs)</a:t>
                      </a:r>
                      <a:endParaRPr lang="ko-KR" sz="15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extLst>
                  <a:ext uri="{0D108BD9-81ED-4DB2-BD59-A6C34878D82A}">
                    <a16:rowId xmlns:a16="http://schemas.microsoft.com/office/drawing/2014/main" val="1395126023"/>
                  </a:ext>
                </a:extLst>
              </a:tr>
              <a:tr h="2389381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500" b="1" dirty="0">
                          <a:effectLst/>
                        </a:rPr>
                        <a:t>1</a:t>
                      </a:r>
                      <a:r>
                        <a:rPr lang="ko-KR" sz="1500" b="1" dirty="0">
                          <a:effectLst/>
                        </a:rPr>
                        <a:t>단계</a:t>
                      </a:r>
                      <a:r>
                        <a:rPr lang="en-US" sz="1500" b="1" dirty="0">
                          <a:effectLst/>
                        </a:rPr>
                        <a:t>: </a:t>
                      </a:r>
                      <a:r>
                        <a:rPr lang="ko-KR" sz="1500" b="1" dirty="0">
                          <a:effectLst/>
                        </a:rPr>
                        <a:t>기반 구축</a:t>
                      </a:r>
                      <a:r>
                        <a:rPr lang="en-US" sz="1500" b="1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500" b="1" dirty="0">
                          <a:effectLst/>
                        </a:rPr>
                        <a:t>(Foundation)</a:t>
                      </a:r>
                      <a:endParaRPr lang="ko-KR" sz="15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500" dirty="0">
                          <a:effectLst/>
                        </a:rPr>
                        <a:t>1~2</a:t>
                      </a:r>
                      <a:r>
                        <a:rPr lang="ko-KR" sz="1500" dirty="0">
                          <a:effectLst/>
                        </a:rPr>
                        <a:t>년</a:t>
                      </a:r>
                      <a:endParaRPr lang="ko-KR" sz="15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14000"/>
                        </a:lnSpc>
                        <a:buAutoNum type="arabicPeriod"/>
                      </a:pPr>
                      <a:r>
                        <a:rPr lang="en-US" sz="1500" dirty="0">
                          <a:effectLst/>
                        </a:rPr>
                        <a:t>'</a:t>
                      </a:r>
                      <a:r>
                        <a:rPr lang="ko-KR" sz="1500" dirty="0">
                          <a:effectLst/>
                        </a:rPr>
                        <a:t>부산</a:t>
                      </a:r>
                      <a:r>
                        <a:rPr lang="en-US" sz="1500" dirty="0">
                          <a:effectLst/>
                        </a:rPr>
                        <a:t> AI </a:t>
                      </a:r>
                      <a:r>
                        <a:rPr lang="ko-KR" sz="1500" dirty="0">
                          <a:effectLst/>
                        </a:rPr>
                        <a:t>아트</a:t>
                      </a:r>
                      <a:r>
                        <a:rPr lang="en-US" sz="1500" dirty="0">
                          <a:effectLst/>
                        </a:rPr>
                        <a:t>-</a:t>
                      </a:r>
                      <a:r>
                        <a:rPr lang="ko-KR" sz="1500" dirty="0" err="1">
                          <a:effectLst/>
                        </a:rPr>
                        <a:t>테크</a:t>
                      </a:r>
                      <a:r>
                        <a:rPr lang="ko-KR" sz="1500" dirty="0">
                          <a:effectLst/>
                        </a:rPr>
                        <a:t> 랩</a:t>
                      </a:r>
                      <a:r>
                        <a:rPr lang="en-US" sz="1500" dirty="0">
                          <a:effectLst/>
                        </a:rPr>
                        <a:t>' </a:t>
                      </a:r>
                      <a:r>
                        <a:rPr lang="ko-KR" sz="1500" dirty="0">
                          <a:effectLst/>
                        </a:rPr>
                        <a:t>설립 추진위원회 구성 및 법인 설립</a:t>
                      </a:r>
                      <a:r>
                        <a:rPr lang="en-US" sz="1500" dirty="0">
                          <a:effectLst/>
                        </a:rPr>
                        <a:t> - </a:t>
                      </a:r>
                      <a:r>
                        <a:rPr lang="ko-KR" sz="1500" dirty="0">
                          <a:effectLst/>
                        </a:rPr>
                        <a:t>조례 및 관련 법규에 근거한 비영리 재단 설립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</a:p>
                    <a:p>
                      <a:pPr marL="342900" indent="-342900">
                        <a:lnSpc>
                          <a:spcPct val="114000"/>
                        </a:lnSpc>
                        <a:buAutoNum type="arabicPeriod"/>
                      </a:pPr>
                      <a:r>
                        <a:rPr lang="ko-KR" sz="1500" dirty="0">
                          <a:effectLst/>
                        </a:rPr>
                        <a:t>초기 재원 확보 및 공간 마련</a:t>
                      </a:r>
                      <a:r>
                        <a:rPr lang="en-US" sz="1500" dirty="0">
                          <a:effectLst/>
                        </a:rPr>
                        <a:t>  - </a:t>
                      </a:r>
                      <a:r>
                        <a:rPr lang="ko-KR" sz="1500" dirty="0">
                          <a:effectLst/>
                        </a:rPr>
                        <a:t>부산시 출연금 확보 및 민간 파트너십 유치 활동 개시</a:t>
                      </a:r>
                      <a:r>
                        <a:rPr lang="en-US" sz="1500" dirty="0">
                          <a:effectLst/>
                        </a:rPr>
                        <a:t>  - MoCA </a:t>
                      </a:r>
                      <a:r>
                        <a:rPr lang="ko-KR" sz="1500" dirty="0">
                          <a:effectLst/>
                        </a:rPr>
                        <a:t>또는</a:t>
                      </a:r>
                      <a:r>
                        <a:rPr lang="en-US" sz="1500" dirty="0">
                          <a:effectLst/>
                        </a:rPr>
                        <a:t> F1963 </a:t>
                      </a:r>
                      <a:r>
                        <a:rPr lang="ko-KR" sz="1500" dirty="0">
                          <a:effectLst/>
                        </a:rPr>
                        <a:t>등 문화 거점 내 초기 공간 확보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</a:p>
                    <a:p>
                      <a:pPr marL="342900" indent="-342900">
                        <a:lnSpc>
                          <a:spcPct val="114000"/>
                        </a:lnSpc>
                        <a:buAutoNum type="arabicPeriod"/>
                      </a:pPr>
                      <a:r>
                        <a:rPr lang="ko-KR" sz="1500" dirty="0">
                          <a:effectLst/>
                        </a:rPr>
                        <a:t>파일럿 프로그램 운영</a:t>
                      </a:r>
                      <a:r>
                        <a:rPr lang="en-US" sz="1500" dirty="0">
                          <a:effectLst/>
                        </a:rPr>
                        <a:t>  - </a:t>
                      </a:r>
                      <a:r>
                        <a:rPr lang="ko-KR" sz="1500" dirty="0">
                          <a:effectLst/>
                        </a:rPr>
                        <a:t>소규모 파일럿 </a:t>
                      </a:r>
                      <a:r>
                        <a:rPr lang="ko-KR" sz="1500" dirty="0" err="1">
                          <a:effectLst/>
                        </a:rPr>
                        <a:t>레지던시</a:t>
                      </a:r>
                      <a:r>
                        <a:rPr lang="en-US" sz="1500" dirty="0">
                          <a:effectLst/>
                        </a:rPr>
                        <a:t>(1~2</a:t>
                      </a:r>
                      <a:r>
                        <a:rPr lang="ko-KR" sz="1500" dirty="0">
                          <a:effectLst/>
                        </a:rPr>
                        <a:t>팀</a:t>
                      </a:r>
                      <a:r>
                        <a:rPr lang="en-US" sz="1500" dirty="0">
                          <a:effectLst/>
                        </a:rPr>
                        <a:t>) </a:t>
                      </a:r>
                      <a:r>
                        <a:rPr lang="ko-KR" sz="1500" dirty="0">
                          <a:effectLst/>
                        </a:rPr>
                        <a:t>및</a:t>
                      </a:r>
                      <a:r>
                        <a:rPr lang="en-US" sz="1500" dirty="0">
                          <a:effectLst/>
                        </a:rPr>
                        <a:t> R&amp;D </a:t>
                      </a:r>
                      <a:r>
                        <a:rPr lang="ko-KR" sz="1500" dirty="0">
                          <a:effectLst/>
                        </a:rPr>
                        <a:t>그랜트</a:t>
                      </a:r>
                      <a:r>
                        <a:rPr lang="en-US" sz="1500" dirty="0">
                          <a:effectLst/>
                        </a:rPr>
                        <a:t>(2~3</a:t>
                      </a:r>
                      <a:r>
                        <a:rPr lang="ko-KR" sz="1500" dirty="0">
                          <a:effectLst/>
                        </a:rPr>
                        <a:t>건</a:t>
                      </a:r>
                      <a:r>
                        <a:rPr lang="en-US" sz="1500" dirty="0">
                          <a:effectLst/>
                        </a:rPr>
                        <a:t>) </a:t>
                      </a:r>
                      <a:r>
                        <a:rPr lang="ko-KR" sz="1500" dirty="0">
                          <a:effectLst/>
                        </a:rPr>
                        <a:t>시범 운영</a:t>
                      </a:r>
                      <a:r>
                        <a:rPr lang="en-US" sz="1500" dirty="0">
                          <a:effectLst/>
                        </a:rPr>
                        <a:t>  - </a:t>
                      </a:r>
                      <a:r>
                        <a:rPr lang="ko-KR" sz="1500" dirty="0">
                          <a:effectLst/>
                        </a:rPr>
                        <a:t>대학 연계 융합 교육 워크숍 개최</a:t>
                      </a:r>
                      <a:endParaRPr lang="ko-KR" sz="15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altLang="ko-KR" sz="1500" dirty="0">
                          <a:effectLst/>
                        </a:rPr>
                        <a:t>-</a:t>
                      </a:r>
                      <a:r>
                        <a:rPr lang="ko-KR" sz="1500" dirty="0">
                          <a:effectLst/>
                        </a:rPr>
                        <a:t>주관</a:t>
                      </a:r>
                      <a:r>
                        <a:rPr lang="en-US" sz="1500" dirty="0">
                          <a:effectLst/>
                        </a:rPr>
                        <a:t>: </a:t>
                      </a:r>
                      <a:r>
                        <a:rPr lang="ko-KR" sz="1500" dirty="0">
                          <a:effectLst/>
                        </a:rPr>
                        <a:t>부산광역시</a:t>
                      </a:r>
                      <a:r>
                        <a:rPr lang="en-US" sz="1500" dirty="0">
                          <a:effectLst/>
                        </a:rPr>
                        <a:t> (</a:t>
                      </a:r>
                      <a:r>
                        <a:rPr lang="ko-KR" sz="1500" dirty="0">
                          <a:effectLst/>
                        </a:rPr>
                        <a:t>문화체육국</a:t>
                      </a:r>
                      <a:r>
                        <a:rPr lang="en-US" sz="1500" dirty="0">
                          <a:effectLst/>
                        </a:rPr>
                        <a:t>, </a:t>
                      </a:r>
                      <a:r>
                        <a:rPr lang="ko-KR" sz="1500" dirty="0">
                          <a:effectLst/>
                        </a:rPr>
                        <a:t>미래산업국</a:t>
                      </a:r>
                      <a:r>
                        <a:rPr lang="en-US" sz="1500" dirty="0">
                          <a:effectLst/>
                        </a:rPr>
                        <a:t>)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500" dirty="0">
                          <a:effectLst/>
                        </a:rPr>
                        <a:t> -</a:t>
                      </a:r>
                      <a:r>
                        <a:rPr lang="ko-KR" sz="1500" dirty="0">
                          <a:effectLst/>
                        </a:rPr>
                        <a:t>협력</a:t>
                      </a:r>
                      <a:r>
                        <a:rPr lang="en-US" sz="1500" dirty="0">
                          <a:effectLst/>
                        </a:rPr>
                        <a:t>: </a:t>
                      </a:r>
                      <a:r>
                        <a:rPr lang="ko-KR" sz="1500" dirty="0" err="1">
                          <a:effectLst/>
                        </a:rPr>
                        <a:t>부산정보산업진흥원</a:t>
                      </a:r>
                      <a:r>
                        <a:rPr lang="en-US" sz="1500" dirty="0">
                          <a:effectLst/>
                        </a:rPr>
                        <a:t>(BIPA), </a:t>
                      </a:r>
                      <a:r>
                        <a:rPr lang="ko-KR" sz="1500" dirty="0">
                          <a:effectLst/>
                        </a:rPr>
                        <a:t>부산문화재단</a:t>
                      </a:r>
                      <a:r>
                        <a:rPr lang="en-US" sz="1500" dirty="0">
                          <a:effectLst/>
                        </a:rPr>
                        <a:t>, </a:t>
                      </a:r>
                      <a:r>
                        <a:rPr lang="ko-KR" sz="1500" dirty="0">
                          <a:effectLst/>
                        </a:rPr>
                        <a:t>부산현대미술관</a:t>
                      </a:r>
                      <a:r>
                        <a:rPr lang="en-US" sz="1500" dirty="0">
                          <a:effectLst/>
                        </a:rPr>
                        <a:t>(MoCA)</a:t>
                      </a:r>
                      <a:endParaRPr lang="ko-KR" sz="15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4000"/>
                        </a:lnSpc>
                        <a:buFontTx/>
                        <a:buChar char="-"/>
                      </a:pPr>
                      <a:r>
                        <a:rPr lang="ko-KR" sz="1500" dirty="0">
                          <a:effectLst/>
                        </a:rPr>
                        <a:t>랩 법인 설립 완료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</a:p>
                    <a:p>
                      <a:pPr marL="285750" indent="-285750">
                        <a:lnSpc>
                          <a:spcPct val="114000"/>
                        </a:lnSpc>
                        <a:buFontTx/>
                        <a:buChar char="-"/>
                      </a:pPr>
                      <a:r>
                        <a:rPr lang="ko-KR" sz="1500" dirty="0">
                          <a:effectLst/>
                        </a:rPr>
                        <a:t>초기 예산</a:t>
                      </a:r>
                      <a:r>
                        <a:rPr lang="en-US" sz="1500" dirty="0">
                          <a:effectLst/>
                        </a:rPr>
                        <a:t> (</a:t>
                      </a:r>
                      <a:r>
                        <a:rPr lang="ko-KR" sz="1500" dirty="0">
                          <a:effectLst/>
                        </a:rPr>
                        <a:t>예</a:t>
                      </a:r>
                      <a:r>
                        <a:rPr lang="en-US" sz="1500" dirty="0">
                          <a:effectLst/>
                        </a:rPr>
                        <a:t>: 50</a:t>
                      </a:r>
                      <a:r>
                        <a:rPr lang="ko-KR" sz="1500" dirty="0">
                          <a:effectLst/>
                        </a:rPr>
                        <a:t>억 원</a:t>
                      </a:r>
                      <a:r>
                        <a:rPr lang="en-US" sz="1500" dirty="0">
                          <a:effectLst/>
                        </a:rPr>
                        <a:t>) </a:t>
                      </a:r>
                      <a:r>
                        <a:rPr lang="ko-KR" sz="1500" dirty="0">
                          <a:effectLst/>
                        </a:rPr>
                        <a:t>확보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</a:p>
                    <a:p>
                      <a:pPr marL="285750" indent="-285750">
                        <a:lnSpc>
                          <a:spcPct val="114000"/>
                        </a:lnSpc>
                        <a:buFontTx/>
                        <a:buChar char="-"/>
                      </a:pPr>
                      <a:r>
                        <a:rPr lang="ko-KR" sz="1500" dirty="0">
                          <a:effectLst/>
                        </a:rPr>
                        <a:t>랩 디렉터 및 핵심 초기 인력</a:t>
                      </a:r>
                      <a:r>
                        <a:rPr lang="en-US" sz="1500" dirty="0">
                          <a:effectLst/>
                        </a:rPr>
                        <a:t>(5</a:t>
                      </a:r>
                      <a:r>
                        <a:rPr lang="ko-KR" sz="1500" dirty="0">
                          <a:effectLst/>
                        </a:rPr>
                        <a:t>명 내외</a:t>
                      </a:r>
                      <a:r>
                        <a:rPr lang="en-US" sz="1500" dirty="0">
                          <a:effectLst/>
                        </a:rPr>
                        <a:t>) </a:t>
                      </a:r>
                      <a:r>
                        <a:rPr lang="ko-KR" sz="1500" dirty="0">
                          <a:effectLst/>
                        </a:rPr>
                        <a:t>채용</a:t>
                      </a:r>
                      <a:r>
                        <a:rPr lang="en-US" sz="1500" dirty="0">
                          <a:effectLst/>
                        </a:rPr>
                        <a:t> - </a:t>
                      </a:r>
                      <a:r>
                        <a:rPr lang="ko-KR" sz="1500" dirty="0">
                          <a:effectLst/>
                        </a:rPr>
                        <a:t>파일럿 프로그램 참여자 만족도</a:t>
                      </a:r>
                      <a:r>
                        <a:rPr lang="en-US" sz="1500" dirty="0">
                          <a:effectLst/>
                        </a:rPr>
                        <a:t> 80% </a:t>
                      </a:r>
                      <a:r>
                        <a:rPr lang="ko-KR" sz="1500" dirty="0">
                          <a:effectLst/>
                        </a:rPr>
                        <a:t>이상</a:t>
                      </a:r>
                      <a:endParaRPr lang="ko-KR" sz="15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extLst>
                  <a:ext uri="{0D108BD9-81ED-4DB2-BD59-A6C34878D82A}">
                    <a16:rowId xmlns:a16="http://schemas.microsoft.com/office/drawing/2014/main" val="3278663829"/>
                  </a:ext>
                </a:extLst>
              </a:tr>
              <a:tr h="2733457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500" b="1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500" b="1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단계</a:t>
                      </a:r>
                      <a:r>
                        <a:rPr lang="en-US" sz="1500" b="1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sz="1500" b="1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성장 및 확장</a:t>
                      </a:r>
                      <a:r>
                        <a:rPr lang="en-US" sz="1500" b="1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500" b="1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(Growth)</a:t>
                      </a:r>
                      <a:endParaRPr lang="ko-KR" sz="15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3~5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sz="15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14000"/>
                        </a:lnSpc>
                        <a:buAutoNum type="arabicPeriod"/>
                      </a:pP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부산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AI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아트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sz="150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테크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랩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정식 개관 및 본격 운영</a:t>
                      </a:r>
                      <a:endParaRPr lang="en-US" altLang="ko-KR" sz="1500" dirty="0">
                        <a:solidFill>
                          <a:srgbClr val="1B1C1D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>
                        <a:lnSpc>
                          <a:spcPct val="114000"/>
                        </a:lnSpc>
                        <a:buNone/>
                      </a:pPr>
                      <a:r>
                        <a:rPr lang="en-US" alt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     -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공유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HPC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클러스터 등 핵심 인프라 구축 완료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marL="0" indent="0">
                        <a:lnSpc>
                          <a:spcPct val="114000"/>
                        </a:lnSpc>
                        <a:buFontTx/>
                        <a:buNone/>
                      </a:pPr>
                      <a:r>
                        <a:rPr lang="en-US" alt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     -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상주 전문인력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데이터 과학자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엔지니어 등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확충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>
                        <a:lnSpc>
                          <a:spcPct val="114000"/>
                        </a:lnSpc>
                        <a:buFontTx/>
                        <a:buNone/>
                      </a:pP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핵심 지원 프로그램 본격화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marL="355600" indent="-355600">
                        <a:lnSpc>
                          <a:spcPct val="114000"/>
                        </a:lnSpc>
                        <a:buFontTx/>
                        <a:buNone/>
                      </a:pP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     -'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시스템 </a:t>
                      </a:r>
                      <a:r>
                        <a:rPr lang="ko-KR" sz="150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빌더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sz="150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레지던시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및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'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촉매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' R&amp;D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그랜트 정규 편성 및 확대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marL="355600" indent="-355600">
                        <a:lnSpc>
                          <a:spcPct val="114000"/>
                        </a:lnSpc>
                        <a:buFontTx/>
                        <a:buNone/>
                      </a:pP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     -'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아트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sz="150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테크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융합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협력 프로젝트 연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5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건 이상 수행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>
                        <a:lnSpc>
                          <a:spcPct val="114000"/>
                        </a:lnSpc>
                        <a:buFontTx/>
                        <a:buNone/>
                      </a:pP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교육 파이프라인 구축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marL="355600" indent="-355600">
                        <a:lnSpc>
                          <a:spcPct val="114000"/>
                        </a:lnSpc>
                        <a:buFontTx/>
                        <a:buNone/>
                      </a:pPr>
                      <a:r>
                        <a:rPr lang="en-US" alt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     -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지역 대학과 공동으로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'</a:t>
                      </a:r>
                      <a:r>
                        <a:rPr lang="ko-KR" sz="150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컴퓨테이셔널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아트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연계전공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석사과정 신설 및 운영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>
                        <a:lnSpc>
                          <a:spcPct val="114000"/>
                        </a:lnSpc>
                        <a:buFontTx/>
                        <a:buNone/>
                      </a:pP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국제 교류 및 네트워크 구축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355600" indent="-355600">
                        <a:lnSpc>
                          <a:spcPct val="114000"/>
                        </a:lnSpc>
                        <a:buFontTx/>
                        <a:buNone/>
                      </a:pPr>
                      <a:r>
                        <a:rPr lang="en-US" alt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     -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회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'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부산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AI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아트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테크놀로지 비엔날레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컨퍼런스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개최</a:t>
                      </a:r>
                      <a:endParaRPr lang="ko-KR" sz="15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주관</a:t>
                      </a:r>
                      <a:r>
                        <a:rPr lang="en-US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부산</a:t>
                      </a:r>
                      <a:r>
                        <a:rPr lang="en-US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AI </a:t>
                      </a:r>
                      <a:r>
                        <a:rPr lang="ko-KR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아트</a:t>
                      </a:r>
                      <a:r>
                        <a:rPr lang="en-US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sz="1500" b="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테크</a:t>
                      </a:r>
                      <a:r>
                        <a:rPr lang="ko-KR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랩</a:t>
                      </a:r>
                      <a:r>
                        <a:rPr lang="en-US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협력</a:t>
                      </a:r>
                      <a:r>
                        <a:rPr lang="en-US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부산대학교</a:t>
                      </a:r>
                      <a:r>
                        <a:rPr lang="en-US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부경대학교</a:t>
                      </a:r>
                      <a:r>
                        <a:rPr lang="en-US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BIPA, MoCA, </a:t>
                      </a:r>
                      <a:r>
                        <a:rPr lang="ko-KR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글로벌 아트</a:t>
                      </a:r>
                      <a:r>
                        <a:rPr lang="en-US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sz="1500" b="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테크</a:t>
                      </a:r>
                      <a:r>
                        <a:rPr lang="ko-KR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기관</a:t>
                      </a:r>
                      <a:r>
                        <a:rPr lang="en-US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(ZKM, Ars Electronica </a:t>
                      </a:r>
                      <a:r>
                        <a:rPr lang="ko-KR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sz="1500" b="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5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4000"/>
                        </a:lnSpc>
                        <a:buFontTx/>
                        <a:buChar char="-"/>
                      </a:pP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랩 정규 </a:t>
                      </a:r>
                      <a:r>
                        <a:rPr lang="ko-KR" sz="150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레지던시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'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시스템 </a:t>
                      </a:r>
                      <a:r>
                        <a:rPr lang="ko-KR" sz="1500" dirty="0" err="1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빌더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연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5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팀 이상 배출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285750" indent="-285750">
                        <a:lnSpc>
                          <a:spcPct val="114000"/>
                        </a:lnSpc>
                        <a:buFontTx/>
                        <a:buChar char="-"/>
                      </a:pP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대학 융합 교과과정 개설 및 수강생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30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명 이상 확보</a:t>
                      </a:r>
                      <a:endParaRPr lang="en-US" altLang="ko-KR" sz="1500" dirty="0">
                        <a:solidFill>
                          <a:srgbClr val="1B1C1D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>
                        <a:lnSpc>
                          <a:spcPct val="114000"/>
                        </a:lnSpc>
                        <a:buFontTx/>
                        <a:buChar char="-"/>
                      </a:pP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랩 주도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R&amp;D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결과물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오픈소스 모델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논문 등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연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10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건 이상 발표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285750" indent="-285750">
                        <a:lnSpc>
                          <a:spcPct val="114000"/>
                        </a:lnSpc>
                        <a:buFontTx/>
                        <a:buChar char="-"/>
                      </a:pP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국제 비엔날레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컨퍼런스 개최 및 해외 참여자</a:t>
                      </a:r>
                      <a:r>
                        <a:rPr lang="en-US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 100</a:t>
                      </a:r>
                      <a:r>
                        <a:rPr lang="ko-KR" sz="1500" dirty="0">
                          <a:solidFill>
                            <a:srgbClr val="1B1C1D"/>
                          </a:solidFill>
                          <a:effectLst/>
                          <a:latin typeface="+mn-ea"/>
                          <a:ea typeface="+mn-ea"/>
                        </a:rPr>
                        <a:t>명 이상 유치</a:t>
                      </a:r>
                      <a:endParaRPr lang="ko-KR" sz="15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/>
                </a:tc>
                <a:extLst>
                  <a:ext uri="{0D108BD9-81ED-4DB2-BD59-A6C34878D82A}">
                    <a16:rowId xmlns:a16="http://schemas.microsoft.com/office/drawing/2014/main" val="4249459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096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6764C-E70C-B932-ABA0-E4958A1A4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E2A893-6827-5E79-F11C-AFE57AC3F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757958"/>
              </p:ext>
            </p:extLst>
          </p:nvPr>
        </p:nvGraphicFramePr>
        <p:xfrm>
          <a:off x="471571" y="650625"/>
          <a:ext cx="11430000" cy="4832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1357">
                  <a:extLst>
                    <a:ext uri="{9D8B030D-6E8A-4147-A177-3AD203B41FA5}">
                      <a16:colId xmlns:a16="http://schemas.microsoft.com/office/drawing/2014/main" val="1925600681"/>
                    </a:ext>
                  </a:extLst>
                </a:gridCol>
                <a:gridCol w="932447">
                  <a:extLst>
                    <a:ext uri="{9D8B030D-6E8A-4147-A177-3AD203B41FA5}">
                      <a16:colId xmlns:a16="http://schemas.microsoft.com/office/drawing/2014/main" val="3133834827"/>
                    </a:ext>
                  </a:extLst>
                </a:gridCol>
                <a:gridCol w="4494196">
                  <a:extLst>
                    <a:ext uri="{9D8B030D-6E8A-4147-A177-3AD203B41FA5}">
                      <a16:colId xmlns:a16="http://schemas.microsoft.com/office/drawing/2014/main" val="61579636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850885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182603966"/>
                    </a:ext>
                  </a:extLst>
                </a:gridCol>
              </a:tblGrid>
              <a:tr h="33741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500" b="1" dirty="0">
                          <a:effectLst/>
                        </a:rPr>
                        <a:t>단계</a:t>
                      </a:r>
                      <a:endParaRPr lang="ko-KR" sz="15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500" b="1" dirty="0">
                          <a:effectLst/>
                        </a:rPr>
                        <a:t>기간</a:t>
                      </a:r>
                      <a:endParaRPr lang="ko-KR" sz="15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500" b="1" dirty="0">
                          <a:effectLst/>
                        </a:rPr>
                        <a:t>핵심 과업</a:t>
                      </a:r>
                      <a:r>
                        <a:rPr lang="en-US" sz="1500" b="1" dirty="0">
                          <a:effectLst/>
                        </a:rPr>
                        <a:t> (Key Actions)</a:t>
                      </a:r>
                      <a:endParaRPr lang="ko-KR" sz="15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500" b="1" dirty="0">
                          <a:effectLst/>
                        </a:rPr>
                        <a:t>주관</a:t>
                      </a:r>
                      <a:r>
                        <a:rPr lang="en-US" sz="1500" b="1" dirty="0">
                          <a:effectLst/>
                        </a:rPr>
                        <a:t>/</a:t>
                      </a:r>
                      <a:r>
                        <a:rPr lang="ko-KR" sz="1500" b="1" dirty="0">
                          <a:effectLst/>
                        </a:rPr>
                        <a:t>협력 기관</a:t>
                      </a:r>
                      <a:endParaRPr lang="ko-KR" sz="15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ko-KR" sz="1500" b="1" dirty="0">
                          <a:effectLst/>
                        </a:rPr>
                        <a:t>핵심 성과 지표</a:t>
                      </a:r>
                      <a:r>
                        <a:rPr lang="en-US" sz="1500" b="1" dirty="0">
                          <a:effectLst/>
                        </a:rPr>
                        <a:t> (KPIs)</a:t>
                      </a:r>
                      <a:endParaRPr lang="ko-KR" sz="15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0160" marR="60160" marT="40106" marB="40106"/>
                </a:tc>
                <a:extLst>
                  <a:ext uri="{0D108BD9-81ED-4DB2-BD59-A6C34878D82A}">
                    <a16:rowId xmlns:a16="http://schemas.microsoft.com/office/drawing/2014/main" val="4136324225"/>
                  </a:ext>
                </a:extLst>
              </a:tr>
              <a:tr h="4351338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b="1" dirty="0">
                          <a:effectLst/>
                        </a:rPr>
                        <a:t>3</a:t>
                      </a:r>
                      <a:r>
                        <a:rPr lang="ko-KR" sz="1600" b="1" dirty="0">
                          <a:effectLst/>
                        </a:rPr>
                        <a:t>단계</a:t>
                      </a:r>
                      <a:r>
                        <a:rPr lang="en-US" sz="1600" b="1" dirty="0">
                          <a:effectLst/>
                        </a:rPr>
                        <a:t>: </a:t>
                      </a:r>
                      <a:r>
                        <a:rPr lang="ko-KR" sz="1600" b="1" dirty="0">
                          <a:effectLst/>
                        </a:rPr>
                        <a:t>글로벌 리더십 확보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 b="1" dirty="0">
                          <a:effectLst/>
                        </a:rPr>
                        <a:t>(Leadership)</a:t>
                      </a:r>
                      <a:endParaRPr lang="ko-KR" sz="1600" b="1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3218" marR="53218" marT="35479" marB="35479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r>
                        <a:rPr lang="ko-KR" sz="1600">
                          <a:effectLst/>
                        </a:rPr>
                        <a:t>년 이상</a:t>
                      </a:r>
                      <a:endParaRPr lang="ko-KR" sz="16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3218" marR="53218" marT="35479" marB="35479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14000"/>
                        </a:lnSpc>
                        <a:buAutoNum type="arabicPeriod"/>
                      </a:pPr>
                      <a:r>
                        <a:rPr lang="ko-KR" sz="1600" dirty="0">
                          <a:effectLst/>
                        </a:rPr>
                        <a:t>랩 운영 안정화 및 자립도 향상</a:t>
                      </a:r>
                      <a:r>
                        <a:rPr lang="en-US" sz="1600" dirty="0">
                          <a:effectLst/>
                        </a:rPr>
                        <a:t>  </a:t>
                      </a:r>
                    </a:p>
                    <a:p>
                      <a:pPr marL="539750" indent="-539750"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      -</a:t>
                      </a:r>
                      <a:r>
                        <a:rPr lang="ko-KR" sz="1600" dirty="0">
                          <a:effectLst/>
                        </a:rPr>
                        <a:t>민간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ko-KR" sz="1600" dirty="0">
                          <a:effectLst/>
                        </a:rPr>
                        <a:t>기업 파트너십 재원 비중</a:t>
                      </a:r>
                      <a:r>
                        <a:rPr lang="en-US" sz="1600" dirty="0">
                          <a:effectLst/>
                        </a:rPr>
                        <a:t> 30% </a:t>
                      </a:r>
                      <a:r>
                        <a:rPr lang="ko-KR" sz="1600" dirty="0">
                          <a:effectLst/>
                        </a:rPr>
                        <a:t>이상 달성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 marL="539750" indent="-539750"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      -EU </a:t>
                      </a:r>
                      <a:r>
                        <a:rPr lang="ko-KR" sz="1600" dirty="0" err="1">
                          <a:effectLst/>
                        </a:rPr>
                        <a:t>호라이즌</a:t>
                      </a:r>
                      <a:r>
                        <a:rPr lang="ko-KR" sz="1600" dirty="0">
                          <a:effectLst/>
                        </a:rPr>
                        <a:t> 유럽 등 대형 국제</a:t>
                      </a:r>
                      <a:r>
                        <a:rPr lang="en-US" sz="1600" dirty="0">
                          <a:effectLst/>
                        </a:rPr>
                        <a:t> R&amp;D </a:t>
                      </a:r>
                      <a:r>
                        <a:rPr lang="ko-KR" sz="1600" dirty="0">
                          <a:effectLst/>
                        </a:rPr>
                        <a:t>프로젝트 수주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 marL="0" indent="0"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2. '</a:t>
                      </a:r>
                      <a:r>
                        <a:rPr lang="ko-KR" sz="1600" dirty="0">
                          <a:effectLst/>
                        </a:rPr>
                        <a:t>부산형</a:t>
                      </a:r>
                      <a:r>
                        <a:rPr lang="en-US" sz="1600" dirty="0">
                          <a:effectLst/>
                        </a:rPr>
                        <a:t> AI </a:t>
                      </a:r>
                      <a:r>
                        <a:rPr lang="ko-KR" sz="1600" dirty="0">
                          <a:effectLst/>
                        </a:rPr>
                        <a:t>예술</a:t>
                      </a:r>
                      <a:r>
                        <a:rPr lang="en-US" sz="1600" dirty="0">
                          <a:effectLst/>
                        </a:rPr>
                        <a:t>' </a:t>
                      </a:r>
                      <a:r>
                        <a:rPr lang="ko-KR" sz="1600" dirty="0">
                          <a:effectLst/>
                        </a:rPr>
                        <a:t>브랜드 확립</a:t>
                      </a:r>
                      <a:r>
                        <a:rPr lang="en-US" sz="1600" dirty="0">
                          <a:effectLst/>
                        </a:rPr>
                        <a:t>  </a:t>
                      </a:r>
                    </a:p>
                    <a:p>
                      <a:pPr marL="539750" indent="-539750"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      -</a:t>
                      </a:r>
                      <a:r>
                        <a:rPr lang="ko-KR" sz="1600" dirty="0">
                          <a:effectLst/>
                        </a:rPr>
                        <a:t>랩에서 개발된 독자적</a:t>
                      </a:r>
                      <a:r>
                        <a:rPr lang="en-US" sz="1600" dirty="0">
                          <a:effectLst/>
                        </a:rPr>
                        <a:t> AI </a:t>
                      </a:r>
                      <a:r>
                        <a:rPr lang="ko-KR" sz="1600" dirty="0">
                          <a:effectLst/>
                        </a:rPr>
                        <a:t>아트 시스템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ko-KR" sz="1600" dirty="0">
                          <a:effectLst/>
                        </a:rPr>
                        <a:t>플랫폼의 해외 수출 또는 </a:t>
                      </a:r>
                      <a:r>
                        <a:rPr lang="ko-KR" sz="1600" dirty="0" err="1">
                          <a:effectLst/>
                        </a:rPr>
                        <a:t>라이선싱</a:t>
                      </a:r>
                      <a:r>
                        <a:rPr lang="en-US" sz="1600" dirty="0">
                          <a:effectLst/>
                        </a:rPr>
                        <a:t>  </a:t>
                      </a:r>
                    </a:p>
                    <a:p>
                      <a:pPr marL="539750" indent="-539750"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      -'</a:t>
                      </a:r>
                      <a:r>
                        <a:rPr lang="ko-KR" sz="1600" dirty="0">
                          <a:effectLst/>
                        </a:rPr>
                        <a:t>부산 데이터</a:t>
                      </a:r>
                      <a:r>
                        <a:rPr lang="en-US" sz="1600" dirty="0">
                          <a:effectLst/>
                        </a:rPr>
                        <a:t>-DNA' </a:t>
                      </a:r>
                      <a:r>
                        <a:rPr lang="ko-KR" sz="1600" dirty="0">
                          <a:effectLst/>
                        </a:rPr>
                        <a:t>기반 대표 작품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세계 유수 미술관</a:t>
                      </a:r>
                      <a:r>
                        <a:rPr lang="en-US" sz="1600" dirty="0">
                          <a:effectLst/>
                        </a:rPr>
                        <a:t>(Tate, Pompidou </a:t>
                      </a:r>
                      <a:r>
                        <a:rPr lang="ko-KR" sz="1600" dirty="0">
                          <a:effectLst/>
                        </a:rPr>
                        <a:t>등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r>
                        <a:rPr lang="ko-KR" sz="1600" dirty="0">
                          <a:effectLst/>
                        </a:rPr>
                        <a:t>에 소장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ko-KR" sz="1600" dirty="0">
                          <a:effectLst/>
                        </a:rPr>
                        <a:t>전시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 marL="0" indent="0"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3. </a:t>
                      </a:r>
                      <a:r>
                        <a:rPr lang="ko-KR" sz="1600" dirty="0">
                          <a:effectLst/>
                        </a:rPr>
                        <a:t>지속가능한 생태계 완성</a:t>
                      </a:r>
                      <a:r>
                        <a:rPr lang="en-US" sz="1600" dirty="0">
                          <a:effectLst/>
                        </a:rPr>
                        <a:t>  </a:t>
                      </a:r>
                    </a:p>
                    <a:p>
                      <a:pPr marL="539750" indent="-539750"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      -</a:t>
                      </a:r>
                      <a:r>
                        <a:rPr lang="ko-KR" sz="1600" dirty="0">
                          <a:effectLst/>
                        </a:rPr>
                        <a:t>랩 출신 인력이 창업한 아트</a:t>
                      </a: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ko-KR" sz="1600" dirty="0" err="1">
                          <a:effectLst/>
                        </a:rPr>
                        <a:t>테크</a:t>
                      </a:r>
                      <a:r>
                        <a:rPr lang="ko-KR" sz="1600" dirty="0">
                          <a:effectLst/>
                        </a:rPr>
                        <a:t> 스튜디오</a:t>
                      </a:r>
                      <a:r>
                        <a:rPr lang="en-US" sz="1600" dirty="0">
                          <a:effectLst/>
                        </a:rPr>
                        <a:t> 5</a:t>
                      </a:r>
                      <a:r>
                        <a:rPr lang="ko-KR" sz="1600" dirty="0">
                          <a:effectLst/>
                        </a:rPr>
                        <a:t>개 이상 배출</a:t>
                      </a:r>
                      <a:r>
                        <a:rPr lang="en-US" sz="1600" dirty="0">
                          <a:effectLst/>
                        </a:rPr>
                        <a:t>  </a:t>
                      </a:r>
                    </a:p>
                    <a:p>
                      <a:pPr marL="539750" indent="-539750">
                        <a:lnSpc>
                          <a:spcPct val="114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      -</a:t>
                      </a:r>
                      <a:r>
                        <a:rPr lang="ko-KR" sz="1600" dirty="0">
                          <a:effectLst/>
                        </a:rPr>
                        <a:t>부산이</a:t>
                      </a:r>
                      <a:r>
                        <a:rPr lang="en-US" sz="1600" dirty="0">
                          <a:effectLst/>
                        </a:rPr>
                        <a:t> AI </a:t>
                      </a:r>
                      <a:r>
                        <a:rPr lang="ko-KR" sz="1600" dirty="0">
                          <a:effectLst/>
                        </a:rPr>
                        <a:t>예술 분야의 글로벌</a:t>
                      </a:r>
                      <a:r>
                        <a:rPr lang="en-US" sz="1600" dirty="0">
                          <a:effectLst/>
                        </a:rPr>
                        <a:t> Top 5 </a:t>
                      </a:r>
                      <a:r>
                        <a:rPr lang="ko-KR" sz="1600" dirty="0">
                          <a:effectLst/>
                        </a:rPr>
                        <a:t>도시로 인식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3218" marR="53218" marT="35479" marB="35479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주관</a:t>
                      </a:r>
                      <a:r>
                        <a:rPr lang="en-US" sz="1600" dirty="0">
                          <a:effectLst/>
                        </a:rPr>
                        <a:t>: </a:t>
                      </a:r>
                      <a:r>
                        <a:rPr lang="ko-KR" sz="1600" dirty="0">
                          <a:effectLst/>
                        </a:rPr>
                        <a:t>부산</a:t>
                      </a:r>
                      <a:r>
                        <a:rPr lang="en-US" sz="1600" dirty="0">
                          <a:effectLst/>
                        </a:rPr>
                        <a:t> AI </a:t>
                      </a:r>
                      <a:r>
                        <a:rPr lang="ko-KR" sz="1600" dirty="0">
                          <a:effectLst/>
                        </a:rPr>
                        <a:t>아트</a:t>
                      </a: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ko-KR" sz="1600" dirty="0" err="1">
                          <a:effectLst/>
                        </a:rPr>
                        <a:t>테크</a:t>
                      </a:r>
                      <a:r>
                        <a:rPr lang="ko-KR" sz="1600" dirty="0">
                          <a:effectLst/>
                        </a:rPr>
                        <a:t> 랩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4000"/>
                        </a:lnSpc>
                        <a:buNone/>
                      </a:pPr>
                      <a:r>
                        <a:rPr lang="ko-KR" sz="1600" dirty="0">
                          <a:effectLst/>
                        </a:rPr>
                        <a:t>협력</a:t>
                      </a:r>
                      <a:r>
                        <a:rPr lang="en-US" sz="1600" dirty="0">
                          <a:effectLst/>
                        </a:rPr>
                        <a:t>: </a:t>
                      </a:r>
                      <a:r>
                        <a:rPr lang="ko-KR" sz="1600" dirty="0">
                          <a:effectLst/>
                        </a:rPr>
                        <a:t>국내외 기업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ko-KR" sz="1600" dirty="0">
                          <a:effectLst/>
                        </a:rPr>
                        <a:t>글로벌 미술관 및 페스티벌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3218" marR="53218" marT="35479" marB="35479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4000"/>
                        </a:lnSpc>
                        <a:buFontTx/>
                        <a:buChar char="-"/>
                      </a:pPr>
                      <a:r>
                        <a:rPr lang="ko-KR" sz="1600" dirty="0">
                          <a:effectLst/>
                        </a:rPr>
                        <a:t>랩 자체 수입원 확보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 marL="285750" indent="-285750">
                        <a:lnSpc>
                          <a:spcPct val="114000"/>
                        </a:lnSpc>
                        <a:buFontTx/>
                        <a:buChar char="-"/>
                      </a:pPr>
                      <a:r>
                        <a:rPr lang="ko-KR" sz="1600" dirty="0">
                          <a:effectLst/>
                        </a:rPr>
                        <a:t>국제 공동</a:t>
                      </a:r>
                      <a:r>
                        <a:rPr lang="en-US" sz="1600" dirty="0">
                          <a:effectLst/>
                        </a:rPr>
                        <a:t> R&amp;D </a:t>
                      </a:r>
                      <a:r>
                        <a:rPr lang="ko-KR" sz="1600" dirty="0">
                          <a:effectLst/>
                        </a:rPr>
                        <a:t>프로젝트 연</a:t>
                      </a:r>
                      <a:r>
                        <a:rPr lang="en-US" sz="1600" dirty="0">
                          <a:effectLst/>
                        </a:rPr>
                        <a:t> 2</a:t>
                      </a:r>
                      <a:r>
                        <a:rPr lang="ko-KR" sz="1600" dirty="0">
                          <a:effectLst/>
                        </a:rPr>
                        <a:t>건 이상 수행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 marL="285750" indent="-285750">
                        <a:lnSpc>
                          <a:spcPct val="114000"/>
                        </a:lnSpc>
                        <a:buFontTx/>
                        <a:buChar char="-"/>
                      </a:pPr>
                      <a:r>
                        <a:rPr lang="ko-KR" sz="1600" dirty="0">
                          <a:effectLst/>
                        </a:rPr>
                        <a:t>랩 출신 창작자의 국제 어워드</a:t>
                      </a:r>
                      <a:r>
                        <a:rPr lang="en-US" sz="1600" dirty="0">
                          <a:effectLst/>
                        </a:rPr>
                        <a:t>(Prix Ars Electronica, Lumen Prize </a:t>
                      </a:r>
                      <a:r>
                        <a:rPr lang="ko-KR" sz="1600" dirty="0">
                          <a:effectLst/>
                        </a:rPr>
                        <a:t>등</a:t>
                      </a:r>
                      <a:r>
                        <a:rPr lang="en-US" sz="1600" dirty="0">
                          <a:effectLst/>
                        </a:rPr>
                        <a:t>) </a:t>
                      </a:r>
                      <a:r>
                        <a:rPr lang="ko-KR" sz="1600" dirty="0">
                          <a:effectLst/>
                        </a:rPr>
                        <a:t>수상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  <a:p>
                      <a:pPr marL="285750" indent="-285750">
                        <a:lnSpc>
                          <a:spcPct val="114000"/>
                        </a:lnSpc>
                        <a:buFontTx/>
                        <a:buChar char="-"/>
                      </a:pPr>
                      <a:r>
                        <a:rPr lang="ko-KR" sz="1600" dirty="0">
                          <a:effectLst/>
                        </a:rPr>
                        <a:t>글로벌 미디어에</a:t>
                      </a:r>
                      <a:r>
                        <a:rPr lang="en-US" sz="1600" dirty="0">
                          <a:effectLst/>
                        </a:rPr>
                        <a:t> '</a:t>
                      </a:r>
                      <a:r>
                        <a:rPr lang="ko-KR" sz="1600" dirty="0">
                          <a:effectLst/>
                        </a:rPr>
                        <a:t>부산</a:t>
                      </a:r>
                      <a:r>
                        <a:rPr lang="en-US" sz="1600" dirty="0">
                          <a:effectLst/>
                        </a:rPr>
                        <a:t> AI </a:t>
                      </a:r>
                      <a:r>
                        <a:rPr lang="ko-KR" sz="1600" dirty="0">
                          <a:effectLst/>
                        </a:rPr>
                        <a:t>예술</a:t>
                      </a:r>
                      <a:r>
                        <a:rPr lang="en-US" sz="1600" dirty="0">
                          <a:effectLst/>
                        </a:rPr>
                        <a:t>' </a:t>
                      </a:r>
                      <a:r>
                        <a:rPr lang="ko-KR" sz="1600" dirty="0">
                          <a:effectLst/>
                        </a:rPr>
                        <a:t>관련 기사 연</a:t>
                      </a:r>
                      <a:r>
                        <a:rPr lang="en-US" sz="1600" dirty="0">
                          <a:effectLst/>
                        </a:rPr>
                        <a:t> 20</a:t>
                      </a:r>
                      <a:r>
                        <a:rPr lang="ko-KR" sz="1600" dirty="0">
                          <a:effectLst/>
                        </a:rPr>
                        <a:t>건 이상 보도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3218" marR="53218" marT="35479" marB="35479"/>
                </a:tc>
                <a:extLst>
                  <a:ext uri="{0D108BD9-81ED-4DB2-BD59-A6C34878D82A}">
                    <a16:rowId xmlns:a16="http://schemas.microsoft.com/office/drawing/2014/main" val="3294989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53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8B5157-A4D3-C987-00CD-75041C71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2"/>
            <a:ext cx="12192000" cy="4440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33F732-D17E-A21E-762B-043948A6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4171"/>
            <a:ext cx="12192000" cy="520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4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BFD62C-A299-C299-D8B3-F9BA4112C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1"/>
            <a:ext cx="12192000" cy="4989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7B5651-2596-19C6-7AAA-94B44021D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665" y="796587"/>
            <a:ext cx="3979136" cy="5152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4F4263-AC1B-D056-81C2-CFB3C7E1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8697"/>
            <a:ext cx="12192000" cy="37024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18B9E9-4705-9F95-E84F-A759352A3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08253"/>
            <a:ext cx="12192000" cy="13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03DB34-C454-7CCC-883F-06CC8755857E}"/>
              </a:ext>
            </a:extLst>
          </p:cNvPr>
          <p:cNvSpPr txBox="1"/>
          <p:nvPr/>
        </p:nvSpPr>
        <p:spPr>
          <a:xfrm>
            <a:off x="3048492" y="3245809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Video1_Refik_Anadol</a:t>
            </a:r>
          </a:p>
        </p:txBody>
      </p:sp>
    </p:spTree>
    <p:extLst>
      <p:ext uri="{BB962C8B-B14F-4D97-AF65-F5344CB8AC3E}">
        <p14:creationId xmlns:p14="http://schemas.microsoft.com/office/powerpoint/2010/main" val="201360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014DC8-E486-0A7B-9DAF-086FA64C8918}"/>
              </a:ext>
            </a:extLst>
          </p:cNvPr>
          <p:cNvSpPr txBox="1"/>
          <p:nvPr/>
        </p:nvSpPr>
        <p:spPr>
          <a:xfrm>
            <a:off x="3048492" y="3245809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Video2_Mario_Klingemann</a:t>
            </a:r>
          </a:p>
        </p:txBody>
      </p:sp>
    </p:spTree>
    <p:extLst>
      <p:ext uri="{BB962C8B-B14F-4D97-AF65-F5344CB8AC3E}">
        <p14:creationId xmlns:p14="http://schemas.microsoft.com/office/powerpoint/2010/main" val="310645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C02684-9925-24D8-D595-A9FF15A600AB}"/>
              </a:ext>
            </a:extLst>
          </p:cNvPr>
          <p:cNvSpPr txBox="1"/>
          <p:nvPr/>
        </p:nvSpPr>
        <p:spPr>
          <a:xfrm>
            <a:off x="3048492" y="3245809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Video3_Sougwen_Chung</a:t>
            </a:r>
          </a:p>
        </p:txBody>
      </p:sp>
    </p:spTree>
    <p:extLst>
      <p:ext uri="{BB962C8B-B14F-4D97-AF65-F5344CB8AC3E}">
        <p14:creationId xmlns:p14="http://schemas.microsoft.com/office/powerpoint/2010/main" val="375660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8000</Words>
  <Application>Microsoft Office PowerPoint</Application>
  <PresentationFormat>와이드스크린</PresentationFormat>
  <Paragraphs>311</Paragraphs>
  <Slides>49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00b9d100c740  00ace000b515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부록 : 스크립트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SOOHWA LEE</dc:creator>
  <cp:lastModifiedBy>SOOHWA LEE</cp:lastModifiedBy>
  <cp:revision>3</cp:revision>
  <dcterms:created xsi:type="dcterms:W3CDTF">2025-08-14T05:32:58Z</dcterms:created>
  <dcterms:modified xsi:type="dcterms:W3CDTF">2025-08-26T06:22:46Z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